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303" autoAdjust="0"/>
    <p:restoredTop sz="94704" autoAdjust="0"/>
  </p:normalViewPr>
  <p:slideViewPr>
    <p:cSldViewPr showGuides="1">
      <p:cViewPr>
        <p:scale>
          <a:sx n="90" d="100"/>
          <a:sy n="90" d="100"/>
        </p:scale>
        <p:origin x="-102" y="6"/>
      </p:cViewPr>
      <p:guideLst>
        <p:guide orient="horz" pos="259"/>
        <p:guide orient="horz" pos="2981"/>
        <p:guide orient="horz" pos="1302"/>
        <p:guide pos="249"/>
        <p:guide pos="551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8C0F4-BECD-446C-8056-3456BAA7C666}" type="datetimeFigureOut">
              <a:rPr lang="ru-RU" smtClean="0"/>
              <a:t>31.10.2013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FF63F-F2D5-44C2-BB4E-24D94C4C67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2942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8C0F4-BECD-446C-8056-3456BAA7C666}" type="datetimeFigureOut">
              <a:rPr lang="ru-RU" smtClean="0"/>
              <a:t>31.10.2013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FF63F-F2D5-44C2-BB4E-24D94C4C67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8692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8C0F4-BECD-446C-8056-3456BAA7C666}" type="datetimeFigureOut">
              <a:rPr lang="ru-RU" smtClean="0"/>
              <a:t>31.10.2013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FF63F-F2D5-44C2-BB4E-24D94C4C67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567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8C0F4-BECD-446C-8056-3456BAA7C666}" type="datetimeFigureOut">
              <a:rPr lang="ru-RU" smtClean="0"/>
              <a:t>31.10.2013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FF63F-F2D5-44C2-BB4E-24D94C4C67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512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8C0F4-BECD-446C-8056-3456BAA7C666}" type="datetimeFigureOut">
              <a:rPr lang="ru-RU" smtClean="0"/>
              <a:t>31.10.2013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FF63F-F2D5-44C2-BB4E-24D94C4C67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9038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8C0F4-BECD-446C-8056-3456BAA7C666}" type="datetimeFigureOut">
              <a:rPr lang="ru-RU" smtClean="0"/>
              <a:t>31.10.2013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FF63F-F2D5-44C2-BB4E-24D94C4C67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9911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8C0F4-BECD-446C-8056-3456BAA7C666}" type="datetimeFigureOut">
              <a:rPr lang="ru-RU" smtClean="0"/>
              <a:t>31.10.2013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FF63F-F2D5-44C2-BB4E-24D94C4C67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1074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8C0F4-BECD-446C-8056-3456BAA7C666}" type="datetimeFigureOut">
              <a:rPr lang="ru-RU" smtClean="0"/>
              <a:t>31.10.2013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FF63F-F2D5-44C2-BB4E-24D94C4C67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0074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8C0F4-BECD-446C-8056-3456BAA7C666}" type="datetimeFigureOut">
              <a:rPr lang="ru-RU" smtClean="0"/>
              <a:t>31.10.2013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FF63F-F2D5-44C2-BB4E-24D94C4C67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8497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8C0F4-BECD-446C-8056-3456BAA7C666}" type="datetimeFigureOut">
              <a:rPr lang="ru-RU" smtClean="0"/>
              <a:t>31.10.2013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FF63F-F2D5-44C2-BB4E-24D94C4C67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2742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8C0F4-BECD-446C-8056-3456BAA7C666}" type="datetimeFigureOut">
              <a:rPr lang="ru-RU" smtClean="0"/>
              <a:t>31.10.2013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FF63F-F2D5-44C2-BB4E-24D94C4C67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7660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58C0F4-BECD-446C-8056-3456BAA7C666}" type="datetimeFigureOut">
              <a:rPr lang="ru-RU" smtClean="0"/>
              <a:t>31.10.2013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7FF63F-F2D5-44C2-BB4E-24D94C4C67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1371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2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2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18" Type="http://schemas.openxmlformats.org/officeDocument/2006/relationships/image" Target="../media/image41.png"/><Relationship Id="rId3" Type="http://schemas.openxmlformats.org/officeDocument/2006/relationships/image" Target="../media/image26.png"/><Relationship Id="rId21" Type="http://schemas.openxmlformats.org/officeDocument/2006/relationships/image" Target="../media/image44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" Type="http://schemas.openxmlformats.org/officeDocument/2006/relationships/image" Target="../media/image2.jpeg"/><Relationship Id="rId16" Type="http://schemas.openxmlformats.org/officeDocument/2006/relationships/image" Target="../media/image39.png"/><Relationship Id="rId20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5" Type="http://schemas.openxmlformats.org/officeDocument/2006/relationships/image" Target="../media/image38.png"/><Relationship Id="rId10" Type="http://schemas.openxmlformats.org/officeDocument/2006/relationships/image" Target="../media/image33.png"/><Relationship Id="rId19" Type="http://schemas.openxmlformats.org/officeDocument/2006/relationships/image" Target="../media/image42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Relationship Id="rId22" Type="http://schemas.openxmlformats.org/officeDocument/2006/relationships/image" Target="../media/image4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microsoft.com/office/2007/relationships/hdphoto" Target="../media/hdphoto2.wdp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4" Type="http://schemas.microsoft.com/office/2007/relationships/hdphoto" Target="../media/hdphoto5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5" Type="http://schemas.microsoft.com/office/2007/relationships/hdphoto" Target="../media/hdphoto7.wdp"/><Relationship Id="rId4" Type="http://schemas.openxmlformats.org/officeDocument/2006/relationships/image" Target="../media/image5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5" Type="http://schemas.microsoft.com/office/2007/relationships/hdphoto" Target="../media/hdphoto9.wdp"/><Relationship Id="rId4" Type="http://schemas.openxmlformats.org/officeDocument/2006/relationships/image" Target="../media/image5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32040" y="774263"/>
            <a:ext cx="370891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tx2"/>
                </a:solidFill>
              </a:rPr>
              <a:t>Закон сохранения </a:t>
            </a:r>
            <a:r>
              <a:rPr lang="ru-RU" sz="5400" b="1" dirty="0" smtClean="0">
                <a:solidFill>
                  <a:schemeClr val="tx2"/>
                </a:solidFill>
              </a:rPr>
              <a:t>импульса</a:t>
            </a:r>
            <a:endParaRPr lang="ru-RU" sz="5400" b="1" dirty="0" smtClean="0">
              <a:solidFill>
                <a:schemeClr val="tx2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1821"/>
            <a:ext cx="5105991" cy="4515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1824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0" y="2327812"/>
            <a:ext cx="9144000" cy="28156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95288" y="1679722"/>
            <a:ext cx="8281282" cy="64809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739468" y="933681"/>
            <a:ext cx="1626731" cy="749671"/>
            <a:chOff x="739468" y="1068389"/>
            <a:chExt cx="1626731" cy="749671"/>
          </a:xfrm>
        </p:grpSpPr>
        <p:grpSp>
          <p:nvGrpSpPr>
            <p:cNvPr id="9" name="Группа 8"/>
            <p:cNvGrpSpPr/>
            <p:nvPr/>
          </p:nvGrpSpPr>
          <p:grpSpPr>
            <a:xfrm>
              <a:off x="739468" y="1068389"/>
              <a:ext cx="749671" cy="749671"/>
              <a:chOff x="755470" y="1639250"/>
              <a:chExt cx="749671" cy="749671"/>
            </a:xfrm>
          </p:grpSpPr>
          <p:sp>
            <p:nvSpPr>
              <p:cNvPr id="5" name="Овал 4"/>
              <p:cNvSpPr/>
              <p:nvPr/>
            </p:nvSpPr>
            <p:spPr>
              <a:xfrm>
                <a:off x="755470" y="1639250"/>
                <a:ext cx="749671" cy="749671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946601" y="1844411"/>
                <a:ext cx="3674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>
                    <a:solidFill>
                      <a:prstClr val="black"/>
                    </a:solidFill>
                  </a:rPr>
                  <a:t>m</a:t>
                </a:r>
                <a:endParaRPr lang="ru-RU" i="1" dirty="0">
                  <a:solidFill>
                    <a:prstClr val="black"/>
                  </a:solidFill>
                </a:endParaRPr>
              </a:p>
            </p:txBody>
          </p:sp>
        </p:grpSp>
        <p:cxnSp>
          <p:nvCxnSpPr>
            <p:cNvPr id="14" name="Прямая со стрелкой 13"/>
            <p:cNvCxnSpPr/>
            <p:nvPr/>
          </p:nvCxnSpPr>
          <p:spPr>
            <a:xfrm>
              <a:off x="1489138" y="1458216"/>
              <a:ext cx="877061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1927668" y="1128056"/>
                  <a:ext cx="340927" cy="36298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i="1" smtClean="0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</a:rPr>
                              <m:t>𝜐</m:t>
                            </m:r>
                          </m:e>
                        </m:acc>
                      </m:oMath>
                    </m:oMathPara>
                  </a14:m>
                  <a:endParaRPr lang="ru-RU" baseline="-250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27668" y="1128056"/>
                  <a:ext cx="340927" cy="362984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t="-22034" r="-25000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9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9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3855393" y="2485923"/>
            <a:ext cx="1433213" cy="50147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855393" y="2464175"/>
                <a:ext cx="143321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8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latin typeface="Cambria Math"/>
                            </a:rPr>
                            <m:t>𝑝</m:t>
                          </m:r>
                        </m:e>
                      </m:acc>
                      <m:r>
                        <a:rPr lang="en-US" sz="2800" b="0" i="1" smtClean="0">
                          <a:latin typeface="Cambria Math"/>
                        </a:rPr>
                        <m:t>=</m:t>
                      </m:r>
                      <m:r>
                        <a:rPr lang="en-US" sz="2800" b="0" i="1" smtClean="0">
                          <a:latin typeface="Cambria Math"/>
                        </a:rPr>
                        <m:t>𝑚</m:t>
                      </m:r>
                      <m:acc>
                        <m:accPr>
                          <m:chr m:val="⃗"/>
                          <m:ctrlPr>
                            <a:rPr lang="en-US" sz="28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5393" y="2464175"/>
                <a:ext cx="1433213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395288" y="3133995"/>
            <a:ext cx="83534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</a:rPr>
              <a:t>Импульс тела </a:t>
            </a:r>
            <a:r>
              <a:rPr lang="ru-RU" sz="2000" dirty="0"/>
              <a:t>— физическая векторная величина, равная произведению массы тела на его скорость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395286" y="4024452"/>
            <a:ext cx="83534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Н</a:t>
            </a:r>
            <a:r>
              <a:rPr lang="ru-RU" sz="2000" dirty="0" smtClean="0"/>
              <a:t>аправление </a:t>
            </a:r>
            <a:r>
              <a:rPr lang="ru-RU" sz="2000" dirty="0"/>
              <a:t>век­тора импульса совпадает с направлением вектора скорости</a:t>
            </a:r>
          </a:p>
        </p:txBody>
      </p:sp>
      <p:cxnSp>
        <p:nvCxnSpPr>
          <p:cNvPr id="40" name="Прямая со стрелкой 39"/>
          <p:cNvCxnSpPr/>
          <p:nvPr/>
        </p:nvCxnSpPr>
        <p:spPr>
          <a:xfrm>
            <a:off x="1393572" y="799116"/>
            <a:ext cx="106819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1834927" y="446075"/>
                <a:ext cx="350994" cy="3629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</m:acc>
                    </m:oMath>
                  </m:oMathPara>
                </a14:m>
                <a:endParaRPr lang="ru-RU" baseline="-250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4927" y="446075"/>
                <a:ext cx="350994" cy="362984"/>
              </a:xfrm>
              <a:prstGeom prst="rect">
                <a:avLst/>
              </a:prstGeom>
              <a:blipFill rotWithShape="1">
                <a:blip r:embed="rId5"/>
                <a:stretch>
                  <a:fillRect t="-21667" r="-27586" b="-8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6040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2" grpId="0" animBg="1"/>
      <p:bldP spid="2" grpId="0"/>
      <p:bldP spid="3" grpId="0"/>
      <p:bldP spid="10" grpId="0"/>
      <p:bldP spid="4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Прямоугольник 1042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391537" y="413909"/>
            <a:ext cx="4036447" cy="4263630"/>
          </a:xfrm>
          <a:custGeom>
            <a:avLst/>
            <a:gdLst>
              <a:gd name="connsiteX0" fmla="*/ 0 w 3456384"/>
              <a:gd name="connsiteY0" fmla="*/ 1728192 h 3456384"/>
              <a:gd name="connsiteX1" fmla="*/ 1728192 w 3456384"/>
              <a:gd name="connsiteY1" fmla="*/ 0 h 3456384"/>
              <a:gd name="connsiteX2" fmla="*/ 3456384 w 3456384"/>
              <a:gd name="connsiteY2" fmla="*/ 1728192 h 3456384"/>
              <a:gd name="connsiteX3" fmla="*/ 1728192 w 3456384"/>
              <a:gd name="connsiteY3" fmla="*/ 3456384 h 3456384"/>
              <a:gd name="connsiteX4" fmla="*/ 0 w 3456384"/>
              <a:gd name="connsiteY4" fmla="*/ 1728192 h 3456384"/>
              <a:gd name="connsiteX0" fmla="*/ 1512 w 3457896"/>
              <a:gd name="connsiteY0" fmla="*/ 1437635 h 3165827"/>
              <a:gd name="connsiteX1" fmla="*/ 1516059 w 3457896"/>
              <a:gd name="connsiteY1" fmla="*/ 0 h 3165827"/>
              <a:gd name="connsiteX2" fmla="*/ 3457896 w 3457896"/>
              <a:gd name="connsiteY2" fmla="*/ 1437635 h 3165827"/>
              <a:gd name="connsiteX3" fmla="*/ 1729704 w 3457896"/>
              <a:gd name="connsiteY3" fmla="*/ 3165827 h 3165827"/>
              <a:gd name="connsiteX4" fmla="*/ 1512 w 3457896"/>
              <a:gd name="connsiteY4" fmla="*/ 1437635 h 3165827"/>
              <a:gd name="connsiteX0" fmla="*/ 834 w 3504338"/>
              <a:gd name="connsiteY0" fmla="*/ 1457796 h 3185988"/>
              <a:gd name="connsiteX1" fmla="*/ 1515381 w 3504338"/>
              <a:gd name="connsiteY1" fmla="*/ 20161 h 3185988"/>
              <a:gd name="connsiteX2" fmla="*/ 2611184 w 3504338"/>
              <a:gd name="connsiteY2" fmla="*/ 671000 h 3185988"/>
              <a:gd name="connsiteX3" fmla="*/ 3457218 w 3504338"/>
              <a:gd name="connsiteY3" fmla="*/ 1457796 h 3185988"/>
              <a:gd name="connsiteX4" fmla="*/ 1729026 w 3504338"/>
              <a:gd name="connsiteY4" fmla="*/ 3185988 h 3185988"/>
              <a:gd name="connsiteX5" fmla="*/ 834 w 3504338"/>
              <a:gd name="connsiteY5" fmla="*/ 1457796 h 3185988"/>
              <a:gd name="connsiteX0" fmla="*/ 834 w 3457374"/>
              <a:gd name="connsiteY0" fmla="*/ 1457796 h 3222409"/>
              <a:gd name="connsiteX1" fmla="*/ 1515381 w 3457374"/>
              <a:gd name="connsiteY1" fmla="*/ 20161 h 3222409"/>
              <a:gd name="connsiteX2" fmla="*/ 2611184 w 3457374"/>
              <a:gd name="connsiteY2" fmla="*/ 671000 h 3222409"/>
              <a:gd name="connsiteX3" fmla="*/ 3457218 w 3457374"/>
              <a:gd name="connsiteY3" fmla="*/ 1457796 h 3222409"/>
              <a:gd name="connsiteX4" fmla="*/ 2568455 w 3457374"/>
              <a:gd name="connsiteY4" fmla="*/ 2542529 h 3222409"/>
              <a:gd name="connsiteX5" fmla="*/ 1729026 w 3457374"/>
              <a:gd name="connsiteY5" fmla="*/ 3185988 h 3222409"/>
              <a:gd name="connsiteX6" fmla="*/ 834 w 3457374"/>
              <a:gd name="connsiteY6" fmla="*/ 1457796 h 3222409"/>
              <a:gd name="connsiteX0" fmla="*/ 5566 w 3462106"/>
              <a:gd name="connsiteY0" fmla="*/ 1457796 h 3201706"/>
              <a:gd name="connsiteX1" fmla="*/ 1520113 w 3462106"/>
              <a:gd name="connsiteY1" fmla="*/ 20161 h 3201706"/>
              <a:gd name="connsiteX2" fmla="*/ 2615916 w 3462106"/>
              <a:gd name="connsiteY2" fmla="*/ 671000 h 3201706"/>
              <a:gd name="connsiteX3" fmla="*/ 3461950 w 3462106"/>
              <a:gd name="connsiteY3" fmla="*/ 1457796 h 3201706"/>
              <a:gd name="connsiteX4" fmla="*/ 2573187 w 3462106"/>
              <a:gd name="connsiteY4" fmla="*/ 2542529 h 3201706"/>
              <a:gd name="connsiteX5" fmla="*/ 1733758 w 3462106"/>
              <a:gd name="connsiteY5" fmla="*/ 3185988 h 3201706"/>
              <a:gd name="connsiteX6" fmla="*/ 1034944 w 3462106"/>
              <a:gd name="connsiteY6" fmla="*/ 1901595 h 3201706"/>
              <a:gd name="connsiteX7" fmla="*/ 5566 w 3462106"/>
              <a:gd name="connsiteY7" fmla="*/ 1457796 h 3201706"/>
              <a:gd name="connsiteX0" fmla="*/ 7962 w 3464502"/>
              <a:gd name="connsiteY0" fmla="*/ 1457796 h 3198683"/>
              <a:gd name="connsiteX1" fmla="*/ 1522509 w 3464502"/>
              <a:gd name="connsiteY1" fmla="*/ 20161 h 3198683"/>
              <a:gd name="connsiteX2" fmla="*/ 2618312 w 3464502"/>
              <a:gd name="connsiteY2" fmla="*/ 671000 h 3198683"/>
              <a:gd name="connsiteX3" fmla="*/ 3464346 w 3464502"/>
              <a:gd name="connsiteY3" fmla="*/ 1457796 h 3198683"/>
              <a:gd name="connsiteX4" fmla="*/ 2575583 w 3464502"/>
              <a:gd name="connsiteY4" fmla="*/ 2542529 h 3198683"/>
              <a:gd name="connsiteX5" fmla="*/ 1736154 w 3464502"/>
              <a:gd name="connsiteY5" fmla="*/ 3185988 h 3198683"/>
              <a:gd name="connsiteX6" fmla="*/ 960428 w 3464502"/>
              <a:gd name="connsiteY6" fmla="*/ 1978507 h 3198683"/>
              <a:gd name="connsiteX7" fmla="*/ 7962 w 3464502"/>
              <a:gd name="connsiteY7" fmla="*/ 1457796 h 3198683"/>
              <a:gd name="connsiteX0" fmla="*/ 18423 w 3474963"/>
              <a:gd name="connsiteY0" fmla="*/ 1457796 h 3193516"/>
              <a:gd name="connsiteX1" fmla="*/ 1532970 w 3474963"/>
              <a:gd name="connsiteY1" fmla="*/ 20161 h 3193516"/>
              <a:gd name="connsiteX2" fmla="*/ 2628773 w 3474963"/>
              <a:gd name="connsiteY2" fmla="*/ 671000 h 3193516"/>
              <a:gd name="connsiteX3" fmla="*/ 3474807 w 3474963"/>
              <a:gd name="connsiteY3" fmla="*/ 1457796 h 3193516"/>
              <a:gd name="connsiteX4" fmla="*/ 2586044 w 3474963"/>
              <a:gd name="connsiteY4" fmla="*/ 2542529 h 3193516"/>
              <a:gd name="connsiteX5" fmla="*/ 1746615 w 3474963"/>
              <a:gd name="connsiteY5" fmla="*/ 3185988 h 3193516"/>
              <a:gd name="connsiteX6" fmla="*/ 758624 w 3474963"/>
              <a:gd name="connsiteY6" fmla="*/ 2126589 h 3193516"/>
              <a:gd name="connsiteX7" fmla="*/ 18423 w 3474963"/>
              <a:gd name="connsiteY7" fmla="*/ 1457796 h 3193516"/>
              <a:gd name="connsiteX0" fmla="*/ 18423 w 3474963"/>
              <a:gd name="connsiteY0" fmla="*/ 1457796 h 3211911"/>
              <a:gd name="connsiteX1" fmla="*/ 1532970 w 3474963"/>
              <a:gd name="connsiteY1" fmla="*/ 20161 h 3211911"/>
              <a:gd name="connsiteX2" fmla="*/ 2628773 w 3474963"/>
              <a:gd name="connsiteY2" fmla="*/ 671000 h 3211911"/>
              <a:gd name="connsiteX3" fmla="*/ 3474807 w 3474963"/>
              <a:gd name="connsiteY3" fmla="*/ 1457796 h 3211911"/>
              <a:gd name="connsiteX4" fmla="*/ 2586044 w 3474963"/>
              <a:gd name="connsiteY4" fmla="*/ 2542529 h 3211911"/>
              <a:gd name="connsiteX5" fmla="*/ 1746615 w 3474963"/>
              <a:gd name="connsiteY5" fmla="*/ 3185988 h 3211911"/>
              <a:gd name="connsiteX6" fmla="*/ 1198947 w 3474963"/>
              <a:gd name="connsiteY6" fmla="*/ 2990756 h 3211911"/>
              <a:gd name="connsiteX7" fmla="*/ 758624 w 3474963"/>
              <a:gd name="connsiteY7" fmla="*/ 2126589 h 3211911"/>
              <a:gd name="connsiteX8" fmla="*/ 18423 w 3474963"/>
              <a:gd name="connsiteY8" fmla="*/ 1457796 h 3211911"/>
              <a:gd name="connsiteX0" fmla="*/ 46939 w 3503479"/>
              <a:gd name="connsiteY0" fmla="*/ 1457796 h 3211911"/>
              <a:gd name="connsiteX1" fmla="*/ 1561486 w 3503479"/>
              <a:gd name="connsiteY1" fmla="*/ 20161 h 3211911"/>
              <a:gd name="connsiteX2" fmla="*/ 2657289 w 3503479"/>
              <a:gd name="connsiteY2" fmla="*/ 671000 h 3211911"/>
              <a:gd name="connsiteX3" fmla="*/ 3503323 w 3503479"/>
              <a:gd name="connsiteY3" fmla="*/ 1457796 h 3211911"/>
              <a:gd name="connsiteX4" fmla="*/ 2614560 w 3503479"/>
              <a:gd name="connsiteY4" fmla="*/ 2542529 h 3211911"/>
              <a:gd name="connsiteX5" fmla="*/ 1775131 w 3503479"/>
              <a:gd name="connsiteY5" fmla="*/ 3185988 h 3211911"/>
              <a:gd name="connsiteX6" fmla="*/ 1227463 w 3503479"/>
              <a:gd name="connsiteY6" fmla="*/ 2990756 h 3211911"/>
              <a:gd name="connsiteX7" fmla="*/ 787140 w 3503479"/>
              <a:gd name="connsiteY7" fmla="*/ 2126589 h 3211911"/>
              <a:gd name="connsiteX8" fmla="*/ 420857 w 3503479"/>
              <a:gd name="connsiteY8" fmla="*/ 2353361 h 3211911"/>
              <a:gd name="connsiteX9" fmla="*/ 46939 w 3503479"/>
              <a:gd name="connsiteY9" fmla="*/ 1457796 h 3211911"/>
              <a:gd name="connsiteX0" fmla="*/ 51913 w 3451849"/>
              <a:gd name="connsiteY0" fmla="*/ 1464507 h 3212183"/>
              <a:gd name="connsiteX1" fmla="*/ 1509856 w 3451849"/>
              <a:gd name="connsiteY1" fmla="*/ 20433 h 3212183"/>
              <a:gd name="connsiteX2" fmla="*/ 2605659 w 3451849"/>
              <a:gd name="connsiteY2" fmla="*/ 671272 h 3212183"/>
              <a:gd name="connsiteX3" fmla="*/ 3451693 w 3451849"/>
              <a:gd name="connsiteY3" fmla="*/ 1458068 h 3212183"/>
              <a:gd name="connsiteX4" fmla="*/ 2562930 w 3451849"/>
              <a:gd name="connsiteY4" fmla="*/ 2542801 h 3212183"/>
              <a:gd name="connsiteX5" fmla="*/ 1723501 w 3451849"/>
              <a:gd name="connsiteY5" fmla="*/ 3186260 h 3212183"/>
              <a:gd name="connsiteX6" fmla="*/ 1175833 w 3451849"/>
              <a:gd name="connsiteY6" fmla="*/ 2991028 h 3212183"/>
              <a:gd name="connsiteX7" fmla="*/ 735510 w 3451849"/>
              <a:gd name="connsiteY7" fmla="*/ 2126861 h 3212183"/>
              <a:gd name="connsiteX8" fmla="*/ 369227 w 3451849"/>
              <a:gd name="connsiteY8" fmla="*/ 2353633 h 3212183"/>
              <a:gd name="connsiteX9" fmla="*/ 51913 w 3451849"/>
              <a:gd name="connsiteY9" fmla="*/ 1464507 h 3212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51849" h="3212183">
                <a:moveTo>
                  <a:pt x="51913" y="1464507"/>
                </a:moveTo>
                <a:cubicBezTo>
                  <a:pt x="242018" y="1075641"/>
                  <a:pt x="1084232" y="152639"/>
                  <a:pt x="1509856" y="20433"/>
                </a:cubicBezTo>
                <a:cubicBezTo>
                  <a:pt x="1935480" y="-111773"/>
                  <a:pt x="2282020" y="431666"/>
                  <a:pt x="2605659" y="671272"/>
                </a:cubicBezTo>
                <a:cubicBezTo>
                  <a:pt x="2929298" y="910878"/>
                  <a:pt x="3440299" y="1124782"/>
                  <a:pt x="3451693" y="1458068"/>
                </a:cubicBezTo>
                <a:cubicBezTo>
                  <a:pt x="3463088" y="1791354"/>
                  <a:pt x="2850962" y="2254769"/>
                  <a:pt x="2562930" y="2542801"/>
                </a:cubicBezTo>
                <a:cubicBezTo>
                  <a:pt x="2274898" y="2830833"/>
                  <a:pt x="1954684" y="3111556"/>
                  <a:pt x="1723501" y="3186260"/>
                </a:cubicBezTo>
                <a:cubicBezTo>
                  <a:pt x="1492318" y="3260964"/>
                  <a:pt x="1340498" y="3167595"/>
                  <a:pt x="1175833" y="2991028"/>
                </a:cubicBezTo>
                <a:cubicBezTo>
                  <a:pt x="1011168" y="2814461"/>
                  <a:pt x="868765" y="2307134"/>
                  <a:pt x="735510" y="2126861"/>
                </a:cubicBezTo>
                <a:cubicBezTo>
                  <a:pt x="602255" y="1946588"/>
                  <a:pt x="492594" y="2465098"/>
                  <a:pt x="369227" y="2353633"/>
                </a:cubicBezTo>
                <a:cubicBezTo>
                  <a:pt x="245860" y="2242168"/>
                  <a:pt x="-138192" y="1853373"/>
                  <a:pt x="51913" y="146450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1" name="Прямая со стрелкой 30"/>
          <p:cNvCxnSpPr/>
          <p:nvPr/>
        </p:nvCxnSpPr>
        <p:spPr>
          <a:xfrm flipH="1">
            <a:off x="683568" y="2367171"/>
            <a:ext cx="544371" cy="636627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Равнобедренный треугольник 25"/>
          <p:cNvSpPr/>
          <p:nvPr/>
        </p:nvSpPr>
        <p:spPr>
          <a:xfrm rot="2710779">
            <a:off x="1557393" y="1448596"/>
            <a:ext cx="1575931" cy="1837151"/>
          </a:xfrm>
          <a:custGeom>
            <a:avLst/>
            <a:gdLst>
              <a:gd name="connsiteX0" fmla="*/ 0 w 1525047"/>
              <a:gd name="connsiteY0" fmla="*/ 1709690 h 1709690"/>
              <a:gd name="connsiteX1" fmla="*/ 762524 w 1525047"/>
              <a:gd name="connsiteY1" fmla="*/ 0 h 1709690"/>
              <a:gd name="connsiteX2" fmla="*/ 1525047 w 1525047"/>
              <a:gd name="connsiteY2" fmla="*/ 1709690 h 1709690"/>
              <a:gd name="connsiteX3" fmla="*/ 0 w 1525047"/>
              <a:gd name="connsiteY3" fmla="*/ 1709690 h 1709690"/>
              <a:gd name="connsiteX0" fmla="*/ 0 w 1525047"/>
              <a:gd name="connsiteY0" fmla="*/ 1719444 h 1719444"/>
              <a:gd name="connsiteX1" fmla="*/ 651362 w 1525047"/>
              <a:gd name="connsiteY1" fmla="*/ 0 h 1719444"/>
              <a:gd name="connsiteX2" fmla="*/ 1525047 w 1525047"/>
              <a:gd name="connsiteY2" fmla="*/ 1719444 h 1719444"/>
              <a:gd name="connsiteX3" fmla="*/ 0 w 1525047"/>
              <a:gd name="connsiteY3" fmla="*/ 1719444 h 1719444"/>
              <a:gd name="connsiteX0" fmla="*/ 0 w 1575931"/>
              <a:gd name="connsiteY0" fmla="*/ 1719444 h 1837151"/>
              <a:gd name="connsiteX1" fmla="*/ 651362 w 1575931"/>
              <a:gd name="connsiteY1" fmla="*/ 0 h 1837151"/>
              <a:gd name="connsiteX2" fmla="*/ 1575931 w 1575931"/>
              <a:gd name="connsiteY2" fmla="*/ 1837151 h 1837151"/>
              <a:gd name="connsiteX3" fmla="*/ 0 w 1575931"/>
              <a:gd name="connsiteY3" fmla="*/ 1719444 h 1837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75931" h="1837151">
                <a:moveTo>
                  <a:pt x="0" y="1719444"/>
                </a:moveTo>
                <a:lnTo>
                  <a:pt x="651362" y="0"/>
                </a:lnTo>
                <a:lnTo>
                  <a:pt x="1575931" y="1837151"/>
                </a:lnTo>
                <a:lnTo>
                  <a:pt x="0" y="1719444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29" name="Прямая со стрелкой 1028"/>
          <p:cNvCxnSpPr>
            <a:stCxn id="26" idx="0"/>
          </p:cNvCxnSpPr>
          <p:nvPr/>
        </p:nvCxnSpPr>
        <p:spPr>
          <a:xfrm flipV="1">
            <a:off x="1221860" y="2067694"/>
            <a:ext cx="685844" cy="305079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>
            <a:off x="1255795" y="2412345"/>
            <a:ext cx="372846" cy="435701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Овал 7"/>
          <p:cNvSpPr/>
          <p:nvPr/>
        </p:nvSpPr>
        <p:spPr>
          <a:xfrm>
            <a:off x="1173933" y="2313167"/>
            <a:ext cx="108012" cy="10801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8" name="Прямая со стрелкой 27"/>
          <p:cNvCxnSpPr/>
          <p:nvPr/>
        </p:nvCxnSpPr>
        <p:spPr>
          <a:xfrm flipV="1">
            <a:off x="2897814" y="1323950"/>
            <a:ext cx="756084" cy="296850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flipH="1">
            <a:off x="2214854" y="1620800"/>
            <a:ext cx="685844" cy="305079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 flipH="1">
            <a:off x="2663266" y="1620800"/>
            <a:ext cx="234548" cy="713801"/>
          </a:xfrm>
          <a:prstGeom prst="straightConnector1">
            <a:avLst/>
          </a:prstGeom>
          <a:ln w="190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вал 9"/>
          <p:cNvSpPr/>
          <p:nvPr/>
        </p:nvSpPr>
        <p:spPr>
          <a:xfrm>
            <a:off x="2843808" y="1566794"/>
            <a:ext cx="108012" cy="10801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0" name="Прямая со стрелкой 29"/>
          <p:cNvCxnSpPr/>
          <p:nvPr/>
        </p:nvCxnSpPr>
        <p:spPr>
          <a:xfrm>
            <a:off x="2246728" y="3573583"/>
            <a:ext cx="705092" cy="294311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>
            <a:stCxn id="11" idx="1"/>
          </p:cNvCxnSpPr>
          <p:nvPr/>
        </p:nvCxnSpPr>
        <p:spPr>
          <a:xfrm flipH="1" flipV="1">
            <a:off x="1835694" y="3087971"/>
            <a:ext cx="372846" cy="435701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>
            <a:stCxn id="26" idx="2"/>
          </p:cNvCxnSpPr>
          <p:nvPr/>
        </p:nvCxnSpPr>
        <p:spPr>
          <a:xfrm flipV="1">
            <a:off x="2249220" y="2859782"/>
            <a:ext cx="234548" cy="713801"/>
          </a:xfrm>
          <a:prstGeom prst="straightConnector1">
            <a:avLst/>
          </a:prstGeom>
          <a:ln w="190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Овал 10"/>
          <p:cNvSpPr/>
          <p:nvPr/>
        </p:nvSpPr>
        <p:spPr>
          <a:xfrm>
            <a:off x="2192722" y="3507854"/>
            <a:ext cx="108012" cy="10801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7" name="TextBox 1026"/>
              <p:cNvSpPr txBox="1"/>
              <p:nvPr/>
            </p:nvSpPr>
            <p:spPr>
              <a:xfrm>
                <a:off x="470941" y="2372811"/>
                <a:ext cx="484812" cy="4374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n-US" sz="2000" b="0" i="1" baseline="-25000" smtClean="0">
                          <a:solidFill>
                            <a:schemeClr val="tx1"/>
                          </a:solidFill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ru-RU" sz="2000" baseline="-25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27" name="TextBox 10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941" y="2372811"/>
                <a:ext cx="484812" cy="437492"/>
              </a:xfrm>
              <a:prstGeom prst="rect">
                <a:avLst/>
              </a:prstGeom>
              <a:blipFill rotWithShape="1">
                <a:blip r:embed="rId2"/>
                <a:stretch>
                  <a:fillRect t="-16667" r="-21250" b="-138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309943" y="883811"/>
                <a:ext cx="484812" cy="4374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n-US" sz="2000" b="0" i="1" baseline="-25000" smtClean="0">
                          <a:solidFill>
                            <a:schemeClr val="tx1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ru-RU" sz="2000" baseline="-25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9943" y="883811"/>
                <a:ext cx="484812" cy="437492"/>
              </a:xfrm>
              <a:prstGeom prst="rect">
                <a:avLst/>
              </a:prstGeom>
              <a:blipFill rotWithShape="1">
                <a:blip r:embed="rId3"/>
                <a:stretch>
                  <a:fillRect t="-16667" r="-21519" b="-138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2425698" y="3720738"/>
                <a:ext cx="484812" cy="4374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n-US" sz="2000" b="0" i="1" baseline="-25000" smtClean="0">
                          <a:solidFill>
                            <a:schemeClr val="tx1"/>
                          </a:solidFill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ru-RU" sz="2000" baseline="-25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5698" y="3720738"/>
                <a:ext cx="484812" cy="437492"/>
              </a:xfrm>
              <a:prstGeom prst="rect">
                <a:avLst/>
              </a:prstGeom>
              <a:blipFill rotWithShape="1">
                <a:blip r:embed="rId4"/>
                <a:stretch>
                  <a:fillRect t="-16667" r="-21519" b="-138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 rot="20084544">
                <a:off x="1228504" y="1814300"/>
                <a:ext cx="539955" cy="402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n-US" b="0" i="1" baseline="-25000" smtClean="0">
                          <a:solidFill>
                            <a:schemeClr val="tx1"/>
                          </a:solidFill>
                          <a:latin typeface="Cambria Math"/>
                        </a:rPr>
                        <m:t>12</m:t>
                      </m:r>
                    </m:oMath>
                  </m:oMathPara>
                </a14:m>
                <a:endParaRPr lang="ru-RU" baseline="-25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084544">
                <a:off x="1228504" y="1814300"/>
                <a:ext cx="539955" cy="402931"/>
              </a:xfrm>
              <a:prstGeom prst="rect">
                <a:avLst/>
              </a:prstGeom>
              <a:blipFill rotWithShape="1">
                <a:blip r:embed="rId5"/>
                <a:stretch>
                  <a:fillRect t="-18182" r="-825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 rot="20084544">
                <a:off x="2213789" y="1365328"/>
                <a:ext cx="539956" cy="402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n-US" b="0" i="1" baseline="-25000" smtClean="0">
                          <a:solidFill>
                            <a:schemeClr val="tx1"/>
                          </a:solidFill>
                          <a:latin typeface="Cambria Math"/>
                        </a:rPr>
                        <m:t>21</m:t>
                      </m:r>
                    </m:oMath>
                  </m:oMathPara>
                </a14:m>
                <a:endParaRPr lang="ru-RU" baseline="-25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084544">
                <a:off x="2213789" y="1365328"/>
                <a:ext cx="539956" cy="402931"/>
              </a:xfrm>
              <a:prstGeom prst="rect">
                <a:avLst/>
              </a:prstGeom>
              <a:blipFill rotWithShape="1">
                <a:blip r:embed="rId6"/>
                <a:stretch>
                  <a:fillRect t="-19388" r="-825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 rot="668512">
                <a:off x="2702057" y="1859159"/>
                <a:ext cx="539956" cy="402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n-US" b="0" i="1" baseline="-25000" smtClean="0">
                          <a:solidFill>
                            <a:schemeClr val="tx1"/>
                          </a:solidFill>
                          <a:latin typeface="Cambria Math"/>
                        </a:rPr>
                        <m:t>23</m:t>
                      </m:r>
                    </m:oMath>
                  </m:oMathPara>
                </a14:m>
                <a:endParaRPr lang="ru-RU" baseline="-25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668512">
                <a:off x="2702057" y="1859159"/>
                <a:ext cx="539956" cy="402931"/>
              </a:xfrm>
              <a:prstGeom prst="rect">
                <a:avLst/>
              </a:prstGeom>
              <a:blipFill rotWithShape="1">
                <a:blip r:embed="rId7"/>
                <a:stretch>
                  <a:fillRect t="-14458" r="-1683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 rot="880801">
                <a:off x="2319351" y="3043081"/>
                <a:ext cx="539956" cy="402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n-US" b="0" i="1" baseline="-25000" smtClean="0">
                          <a:solidFill>
                            <a:schemeClr val="tx1"/>
                          </a:solidFill>
                          <a:latin typeface="Cambria Math"/>
                        </a:rPr>
                        <m:t>32</m:t>
                      </m:r>
                    </m:oMath>
                  </m:oMathPara>
                </a14:m>
                <a:endParaRPr lang="ru-RU" baseline="-25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880801">
                <a:off x="2319351" y="3043081"/>
                <a:ext cx="539956" cy="402931"/>
              </a:xfrm>
              <a:prstGeom prst="rect">
                <a:avLst/>
              </a:prstGeom>
              <a:blipFill rotWithShape="1">
                <a:blip r:embed="rId8"/>
                <a:stretch>
                  <a:fillRect t="-13793" r="-1747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 rot="20986593">
                <a:off x="1650859" y="3169945"/>
                <a:ext cx="539956" cy="402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n-US" b="0" i="1" baseline="-25000" smtClean="0">
                          <a:solidFill>
                            <a:schemeClr val="tx1"/>
                          </a:solidFill>
                          <a:latin typeface="Cambria Math"/>
                        </a:rPr>
                        <m:t>31</m:t>
                      </m:r>
                    </m:oMath>
                  </m:oMathPara>
                </a14:m>
                <a:endParaRPr lang="ru-RU" baseline="-25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986593">
                <a:off x="1650859" y="3169945"/>
                <a:ext cx="539956" cy="402931"/>
              </a:xfrm>
              <a:prstGeom prst="rect">
                <a:avLst/>
              </a:prstGeom>
              <a:blipFill rotWithShape="1">
                <a:blip r:embed="rId9"/>
                <a:stretch>
                  <a:fillRect t="-19512" r="-13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 rot="21246509">
                <a:off x="1040937" y="2545858"/>
                <a:ext cx="539956" cy="402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n-US" b="0" i="1" baseline="-25000" smtClean="0">
                          <a:solidFill>
                            <a:schemeClr val="tx1"/>
                          </a:solidFill>
                          <a:latin typeface="Cambria Math"/>
                        </a:rPr>
                        <m:t>13</m:t>
                      </m:r>
                    </m:oMath>
                  </m:oMathPara>
                </a14:m>
                <a:endParaRPr lang="ru-RU" baseline="-25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246509">
                <a:off x="1040937" y="2545858"/>
                <a:ext cx="539956" cy="402931"/>
              </a:xfrm>
              <a:prstGeom prst="rect">
                <a:avLst/>
              </a:prstGeom>
              <a:blipFill rotWithShape="1">
                <a:blip r:embed="rId10"/>
                <a:stretch>
                  <a:fillRect t="-19737" r="-1354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42" name="TextBox 1041"/>
          <p:cNvSpPr txBox="1"/>
          <p:nvPr/>
        </p:nvSpPr>
        <p:spPr>
          <a:xfrm>
            <a:off x="955753" y="20355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ru-RU" dirty="0"/>
          </a:p>
        </p:txBody>
      </p:sp>
      <p:sp>
        <p:nvSpPr>
          <p:cNvPr id="64" name="TextBox 63"/>
          <p:cNvSpPr txBox="1"/>
          <p:nvPr/>
        </p:nvSpPr>
        <p:spPr>
          <a:xfrm>
            <a:off x="2780540" y="12514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endParaRPr lang="ru-RU" dirty="0"/>
          </a:p>
        </p:txBody>
      </p:sp>
      <p:sp>
        <p:nvSpPr>
          <p:cNvPr id="65" name="TextBox 64"/>
          <p:cNvSpPr txBox="1"/>
          <p:nvPr/>
        </p:nvSpPr>
        <p:spPr>
          <a:xfrm>
            <a:off x="2041879" y="357358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44" name="TextBox 1043"/>
              <p:cNvSpPr txBox="1"/>
              <p:nvPr/>
            </p:nvSpPr>
            <p:spPr>
              <a:xfrm>
                <a:off x="4572000" y="422917"/>
                <a:ext cx="3673698" cy="5064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40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𝐹</m:t>
                        </m:r>
                      </m:e>
                    </m:acc>
                    <m:r>
                      <a:rPr lang="en-US" sz="2400" b="0" i="1" baseline="-25000" smtClean="0">
                        <a:solidFill>
                          <a:schemeClr val="tx2"/>
                        </a:solidFill>
                        <a:latin typeface="Cambria Math"/>
                      </a:rPr>
                      <m:t>1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/>
                      </a:rPr>
                      <m:t>, </m:t>
                    </m:r>
                    <m:acc>
                      <m:accPr>
                        <m:chr m:val="⃗"/>
                        <m:ctrlP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𝐹</m:t>
                        </m:r>
                      </m:e>
                    </m:acc>
                    <m:r>
                      <a:rPr lang="en-US" sz="2400" b="0" i="1" baseline="-25000" smtClean="0">
                        <a:solidFill>
                          <a:schemeClr val="tx2"/>
                        </a:solidFill>
                        <a:latin typeface="Cambria Math"/>
                      </a:rPr>
                      <m:t>2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/>
                      </a:rPr>
                      <m:t>, </m:t>
                    </m:r>
                    <m:acc>
                      <m:accPr>
                        <m:chr m:val="⃗"/>
                        <m:ctrlP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𝐹</m:t>
                        </m:r>
                      </m:e>
                    </m:acc>
                    <m:r>
                      <a:rPr lang="en-US" sz="2400" b="0" i="1" baseline="-25000" smtClean="0">
                        <a:solidFill>
                          <a:schemeClr val="tx2"/>
                        </a:solidFill>
                        <a:latin typeface="Cambria Math"/>
                      </a:rPr>
                      <m:t>3</m:t>
                    </m:r>
                  </m:oMath>
                </a14:m>
                <a:r>
                  <a:rPr lang="en-US" sz="2400" dirty="0" smtClean="0">
                    <a:solidFill>
                      <a:schemeClr val="tx2"/>
                    </a:solidFill>
                  </a:rPr>
                  <a:t> </a:t>
                </a:r>
                <a:r>
                  <a:rPr lang="ru-RU" sz="2400" dirty="0" smtClean="0"/>
                  <a:t>—</a:t>
                </a:r>
                <a:r>
                  <a:rPr lang="en-US" sz="2400" dirty="0" smtClean="0"/>
                  <a:t> </a:t>
                </a:r>
                <a:r>
                  <a:rPr lang="ru-RU" sz="2400" dirty="0" smtClean="0"/>
                  <a:t>внешние силы</a:t>
                </a:r>
                <a:endParaRPr lang="ru-RU" sz="2400" baseline="-25000" dirty="0"/>
              </a:p>
            </p:txBody>
          </p:sp>
        </mc:Choice>
        <mc:Fallback xmlns="">
          <p:sp>
            <p:nvSpPr>
              <p:cNvPr id="1044" name="TextBox 10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22917"/>
                <a:ext cx="3673698" cy="506421"/>
              </a:xfrm>
              <a:prstGeom prst="rect">
                <a:avLst/>
              </a:prstGeom>
              <a:blipFill rotWithShape="1">
                <a:blip r:embed="rId11"/>
                <a:stretch>
                  <a:fillRect t="-1205" r="-1493" b="-2650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4569321" y="998257"/>
                <a:ext cx="4176713" cy="8757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40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𝐹</m:t>
                        </m:r>
                      </m:e>
                    </m:acc>
                    <m:r>
                      <a:rPr lang="en-US" sz="2400" b="0" i="1" baseline="-25000" smtClean="0">
                        <a:solidFill>
                          <a:schemeClr val="tx2"/>
                        </a:solidFill>
                        <a:latin typeface="Cambria Math"/>
                      </a:rPr>
                      <m:t>1</m:t>
                    </m:r>
                    <m:r>
                      <a:rPr lang="ru-RU" sz="2400" b="0" i="1" baseline="-25000" smtClean="0">
                        <a:solidFill>
                          <a:schemeClr val="tx2"/>
                        </a:solidFill>
                        <a:latin typeface="Cambria Math"/>
                      </a:rPr>
                      <m:t>2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/>
                      </a:rPr>
                      <m:t>, </m:t>
                    </m:r>
                    <m:acc>
                      <m:accPr>
                        <m:chr m:val="⃗"/>
                        <m:ctrlP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𝐹</m:t>
                        </m:r>
                      </m:e>
                    </m:acc>
                    <m:r>
                      <a:rPr lang="en-US" sz="2400" b="0" i="1" baseline="-25000" smtClean="0">
                        <a:solidFill>
                          <a:schemeClr val="tx2"/>
                        </a:solidFill>
                        <a:latin typeface="Cambria Math"/>
                      </a:rPr>
                      <m:t>2</m:t>
                    </m:r>
                    <m:r>
                      <a:rPr lang="ru-RU" sz="2400" b="0" i="1" baseline="-25000" smtClean="0">
                        <a:solidFill>
                          <a:schemeClr val="tx2"/>
                        </a:solidFill>
                        <a:latin typeface="Cambria Math"/>
                      </a:rPr>
                      <m:t>1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/>
                      </a:rPr>
                      <m:t>, </m:t>
                    </m:r>
                    <m:acc>
                      <m:accPr>
                        <m:chr m:val="⃗"/>
                        <m:ctrlP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𝐹</m:t>
                        </m:r>
                      </m:e>
                    </m:acc>
                    <m:r>
                      <a:rPr lang="en-US" sz="2400" b="0" i="1" baseline="-25000" smtClean="0">
                        <a:solidFill>
                          <a:schemeClr val="tx2"/>
                        </a:solidFill>
                        <a:latin typeface="Cambria Math"/>
                      </a:rPr>
                      <m:t>3</m:t>
                    </m:r>
                    <m:r>
                      <a:rPr lang="ru-RU" sz="2400" b="0" i="1" baseline="-25000" smtClean="0">
                        <a:solidFill>
                          <a:schemeClr val="tx2"/>
                        </a:solidFill>
                        <a:latin typeface="Cambria Math"/>
                      </a:rPr>
                      <m:t>1</m:t>
                    </m:r>
                    <m:r>
                      <a:rPr lang="ru-RU" sz="2400" b="0" i="0" smtClean="0">
                        <a:solidFill>
                          <a:schemeClr val="tx2"/>
                        </a:solidFill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 smtClean="0">
                    <a:solidFill>
                      <a:schemeClr val="tx2"/>
                    </a:solidFill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4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𝐹</m:t>
                        </m:r>
                      </m:e>
                    </m:acc>
                    <m:r>
                      <a:rPr lang="ru-RU" sz="2400" b="0" i="1" baseline="-25000" smtClean="0">
                        <a:solidFill>
                          <a:schemeClr val="tx2"/>
                        </a:solidFill>
                        <a:latin typeface="Cambria Math"/>
                      </a:rPr>
                      <m:t>13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/>
                      </a:rPr>
                      <m:t>, </m:t>
                    </m:r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𝐹</m:t>
                        </m:r>
                      </m:e>
                    </m:acc>
                    <m:r>
                      <a:rPr lang="en-US" sz="2400" i="1" baseline="-25000">
                        <a:solidFill>
                          <a:schemeClr val="tx2"/>
                        </a:solidFill>
                        <a:latin typeface="Cambria Math"/>
                      </a:rPr>
                      <m:t>2</m:t>
                    </m:r>
                    <m:r>
                      <a:rPr lang="ru-RU" sz="2400" b="0" i="1" baseline="-25000" smtClean="0">
                        <a:solidFill>
                          <a:schemeClr val="tx2"/>
                        </a:solidFill>
                        <a:latin typeface="Cambria Math"/>
                      </a:rPr>
                      <m:t>3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/>
                      </a:rPr>
                      <m:t>, </m:t>
                    </m:r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𝐹</m:t>
                        </m:r>
                      </m:e>
                    </m:acc>
                    <m:r>
                      <a:rPr lang="en-US" sz="2400" i="1" baseline="-25000">
                        <a:solidFill>
                          <a:schemeClr val="tx2"/>
                        </a:solidFill>
                        <a:latin typeface="Cambria Math"/>
                      </a:rPr>
                      <m:t>3</m:t>
                    </m:r>
                    <m:r>
                      <a:rPr lang="ru-RU" sz="2400" b="0" i="1" baseline="-25000" smtClean="0">
                        <a:solidFill>
                          <a:schemeClr val="tx2"/>
                        </a:solidFill>
                        <a:latin typeface="Cambria Math"/>
                      </a:rPr>
                      <m:t>2</m:t>
                    </m:r>
                  </m:oMath>
                </a14:m>
                <a:r>
                  <a:rPr lang="en-US" sz="2400" dirty="0">
                    <a:solidFill>
                      <a:schemeClr val="tx2"/>
                    </a:solidFill>
                  </a:rPr>
                  <a:t> </a:t>
                </a:r>
                <a:r>
                  <a:rPr lang="ru-RU" sz="2400" dirty="0" smtClean="0"/>
                  <a:t>—</a:t>
                </a:r>
                <a:r>
                  <a:rPr lang="en-US" sz="2400" dirty="0" smtClean="0"/>
                  <a:t> </a:t>
                </a:r>
                <a:r>
                  <a:rPr lang="ru-RU" sz="2400" dirty="0" smtClean="0"/>
                  <a:t>внутренние силы</a:t>
                </a:r>
                <a:endParaRPr lang="ru-RU" sz="2400" baseline="-25000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9321" y="998257"/>
                <a:ext cx="4176713" cy="875753"/>
              </a:xfrm>
              <a:prstGeom prst="rect">
                <a:avLst/>
              </a:prstGeom>
              <a:blipFill rotWithShape="1">
                <a:blip r:embed="rId12"/>
                <a:stretch>
                  <a:fillRect l="-2336" t="-699" b="-1538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45" name="TextBox 1044"/>
          <p:cNvSpPr txBox="1"/>
          <p:nvPr/>
        </p:nvSpPr>
        <p:spPr>
          <a:xfrm>
            <a:off x="4513965" y="2168530"/>
            <a:ext cx="44294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Основное уравнение динамики:</a:t>
            </a:r>
            <a:endParaRPr lang="ru-RU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46" name="TextBox 1045"/>
              <p:cNvSpPr txBox="1"/>
              <p:nvPr/>
            </p:nvSpPr>
            <p:spPr>
              <a:xfrm>
                <a:off x="4569320" y="2659773"/>
                <a:ext cx="3094245" cy="4251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1" smtClean="0">
                          <a:latin typeface="Cambria Math"/>
                          <a:ea typeface="Cambria Math"/>
                        </a:rPr>
                        <m:t>Δ</m:t>
                      </m:r>
                      <m:acc>
                        <m:accPr>
                          <m:chr m:val="⃗"/>
                          <m:ctrlPr>
                            <a:rPr lang="el-GR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𝑝</m:t>
                          </m:r>
                        </m:e>
                      </m:acc>
                      <m:r>
                        <a:rPr lang="en-US" b="0" i="1" baseline="-25000" smtClean="0">
                          <a:latin typeface="Cambria Math"/>
                          <a:ea typeface="Cambria Math"/>
                        </a:rPr>
                        <m:t>1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𝐹</m:t>
                          </m:r>
                        </m:e>
                      </m:acc>
                      <m:r>
                        <a:rPr lang="en-US" b="0" i="1" baseline="-25000" smtClean="0">
                          <a:latin typeface="Cambria Math"/>
                          <a:ea typeface="Cambria Math"/>
                        </a:rPr>
                        <m:t>1</m:t>
                      </m:r>
                      <m:r>
                        <m:rPr>
                          <m:sty m:val="p"/>
                        </m:rPr>
                        <a:rPr lang="el-GR" b="0" i="1" smtClean="0">
                          <a:latin typeface="Cambria Math"/>
                          <a:ea typeface="Cambria Math"/>
                        </a:rPr>
                        <m:t>Δ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+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𝐹</m:t>
                              </m:r>
                            </m:e>
                          </m:acc>
                          <m:r>
                            <a:rPr lang="en-US" b="0" i="1" baseline="-25000" smtClean="0">
                              <a:latin typeface="Cambria Math"/>
                              <a:ea typeface="Cambria Math"/>
                            </a:rPr>
                            <m:t>12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𝐹</m:t>
                              </m:r>
                            </m:e>
                          </m:acc>
                          <m:r>
                            <a:rPr lang="en-US" b="0" i="1" baseline="-25000" smtClean="0">
                              <a:latin typeface="Cambria Math"/>
                              <a:ea typeface="Cambria Math"/>
                            </a:rPr>
                            <m:t>13</m:t>
                          </m:r>
                        </m:e>
                      </m:d>
                      <m:r>
                        <m:rPr>
                          <m:sty m:val="p"/>
                        </m:rPr>
                        <a:rPr lang="el-GR" b="0" i="1" smtClean="0">
                          <a:latin typeface="Cambria Math"/>
                          <a:ea typeface="Cambria Math"/>
                        </a:rPr>
                        <m:t>Δ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,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046" name="TextBox 10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9320" y="2659773"/>
                <a:ext cx="3094245" cy="425181"/>
              </a:xfrm>
              <a:prstGeom prst="rect">
                <a:avLst/>
              </a:prstGeom>
              <a:blipFill rotWithShape="1">
                <a:blip r:embed="rId13"/>
                <a:stretch>
                  <a:fillRect t="-20000" b="-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4569319" y="3135514"/>
                <a:ext cx="3087832" cy="4251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1" smtClean="0">
                          <a:latin typeface="Cambria Math"/>
                          <a:ea typeface="Cambria Math"/>
                        </a:rPr>
                        <m:t>Δ</m:t>
                      </m:r>
                      <m:acc>
                        <m:accPr>
                          <m:chr m:val="⃗"/>
                          <m:ctrlPr>
                            <a:rPr lang="el-GR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𝑝</m:t>
                          </m:r>
                        </m:e>
                      </m:acc>
                      <m:r>
                        <a:rPr lang="en-US" b="0" i="1" baseline="-25000" smtClean="0">
                          <a:latin typeface="Cambria Math"/>
                          <a:ea typeface="Cambria Math"/>
                        </a:rPr>
                        <m:t>2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𝐹</m:t>
                          </m:r>
                        </m:e>
                      </m:acc>
                      <m:r>
                        <a:rPr lang="en-US" b="0" i="1" baseline="-25000" smtClean="0">
                          <a:latin typeface="Cambria Math"/>
                          <a:ea typeface="Cambria Math"/>
                        </a:rPr>
                        <m:t>2</m:t>
                      </m:r>
                      <m:r>
                        <m:rPr>
                          <m:sty m:val="p"/>
                        </m:rPr>
                        <a:rPr lang="el-GR" b="0" i="1" smtClean="0">
                          <a:latin typeface="Cambria Math"/>
                          <a:ea typeface="Cambria Math"/>
                        </a:rPr>
                        <m:t>Δ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+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𝐹</m:t>
                              </m:r>
                            </m:e>
                          </m:acc>
                          <m:r>
                            <a:rPr lang="en-US" b="0" i="1" baseline="-25000" smtClean="0">
                              <a:latin typeface="Cambria Math"/>
                              <a:ea typeface="Cambria Math"/>
                            </a:rPr>
                            <m:t>21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𝐹</m:t>
                              </m:r>
                            </m:e>
                          </m:acc>
                          <m:r>
                            <a:rPr lang="en-US" b="0" i="1" baseline="-25000" smtClean="0">
                              <a:latin typeface="Cambria Math"/>
                              <a:ea typeface="Cambria Math"/>
                            </a:rPr>
                            <m:t>23</m:t>
                          </m:r>
                        </m:e>
                      </m:d>
                      <m:r>
                        <m:rPr>
                          <m:sty m:val="p"/>
                        </m:rPr>
                        <a:rPr lang="el-GR" b="0" i="1" smtClean="0">
                          <a:latin typeface="Cambria Math"/>
                          <a:ea typeface="Cambria Math"/>
                        </a:rPr>
                        <m:t>Δ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,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9319" y="3135514"/>
                <a:ext cx="3087832" cy="425181"/>
              </a:xfrm>
              <a:prstGeom prst="rect">
                <a:avLst/>
              </a:prstGeom>
              <a:blipFill rotWithShape="1">
                <a:blip r:embed="rId14"/>
                <a:stretch>
                  <a:fillRect t="-20000" b="-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4569319" y="3615866"/>
                <a:ext cx="3044551" cy="4251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1" smtClean="0">
                          <a:latin typeface="Cambria Math"/>
                          <a:ea typeface="Cambria Math"/>
                        </a:rPr>
                        <m:t>Δ</m:t>
                      </m:r>
                      <m:acc>
                        <m:accPr>
                          <m:chr m:val="⃗"/>
                          <m:ctrlPr>
                            <a:rPr lang="el-GR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𝑝</m:t>
                          </m:r>
                        </m:e>
                      </m:acc>
                      <m:r>
                        <a:rPr lang="en-US" b="0" i="1" baseline="-25000" smtClean="0">
                          <a:latin typeface="Cambria Math"/>
                          <a:ea typeface="Cambria Math"/>
                        </a:rPr>
                        <m:t>3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𝐹</m:t>
                          </m:r>
                        </m:e>
                      </m:acc>
                      <m:r>
                        <a:rPr lang="en-US" b="0" i="1" baseline="-25000" smtClean="0">
                          <a:latin typeface="Cambria Math"/>
                          <a:ea typeface="Cambria Math"/>
                        </a:rPr>
                        <m:t>3</m:t>
                      </m:r>
                      <m:r>
                        <m:rPr>
                          <m:sty m:val="p"/>
                        </m:rPr>
                        <a:rPr lang="el-GR" b="0" i="1" smtClean="0">
                          <a:latin typeface="Cambria Math"/>
                          <a:ea typeface="Cambria Math"/>
                        </a:rPr>
                        <m:t>Δ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+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𝐹</m:t>
                              </m:r>
                            </m:e>
                          </m:acc>
                          <m:r>
                            <a:rPr lang="en-US" b="0" i="1" baseline="-25000" smtClean="0">
                              <a:latin typeface="Cambria Math"/>
                              <a:ea typeface="Cambria Math"/>
                            </a:rPr>
                            <m:t>31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𝐹</m:t>
                              </m:r>
                            </m:e>
                          </m:acc>
                          <m:r>
                            <a:rPr lang="en-US" b="0" i="1" baseline="-25000" smtClean="0">
                              <a:latin typeface="Cambria Math"/>
                              <a:ea typeface="Cambria Math"/>
                            </a:rPr>
                            <m:t>32</m:t>
                          </m:r>
                        </m:e>
                      </m:d>
                      <m:r>
                        <m:rPr>
                          <m:sty m:val="p"/>
                        </m:rPr>
                        <a:rPr lang="el-GR" b="0" i="1" smtClean="0">
                          <a:latin typeface="Cambria Math"/>
                          <a:ea typeface="Cambria Math"/>
                        </a:rPr>
                        <m:t>Δ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,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9319" y="3615866"/>
                <a:ext cx="3044551" cy="425181"/>
              </a:xfrm>
              <a:prstGeom prst="rect">
                <a:avLst/>
              </a:prstGeom>
              <a:blipFill rotWithShape="1">
                <a:blip r:embed="rId15"/>
                <a:stretch>
                  <a:fillRect t="-20000" b="-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6056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8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"/>
                            </p:stCondLst>
                            <p:childTnLst>
                              <p:par>
                                <p:cTn id="1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00"/>
                            </p:stCondLst>
                            <p:childTnLst>
                              <p:par>
                                <p:cTn id="1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500"/>
                            </p:stCondLst>
                            <p:childTnLst>
                              <p:par>
                                <p:cTn id="1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6" grpId="0" animBg="1"/>
      <p:bldP spid="8" grpId="0" animBg="1"/>
      <p:bldP spid="10" grpId="0" animBg="1"/>
      <p:bldP spid="11" grpId="0" animBg="1"/>
      <p:bldP spid="1027" grpId="0"/>
      <p:bldP spid="36" grpId="0"/>
      <p:bldP spid="37" grpId="0"/>
      <p:bldP spid="57" grpId="0"/>
      <p:bldP spid="58" grpId="0"/>
      <p:bldP spid="59" grpId="0"/>
      <p:bldP spid="60" grpId="0"/>
      <p:bldP spid="61" grpId="0"/>
      <p:bldP spid="62" grpId="0"/>
      <p:bldP spid="1042" grpId="0"/>
      <p:bldP spid="64" grpId="0"/>
      <p:bldP spid="65" grpId="0"/>
      <p:bldP spid="1044" grpId="0"/>
      <p:bldP spid="68" grpId="0"/>
      <p:bldP spid="1045" grpId="0"/>
      <p:bldP spid="1046" grpId="0"/>
      <p:bldP spid="71" grpId="0"/>
      <p:bldP spid="7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29" name="Группа 28"/>
          <p:cNvGrpSpPr/>
          <p:nvPr/>
        </p:nvGrpSpPr>
        <p:grpSpPr>
          <a:xfrm>
            <a:off x="391537" y="413909"/>
            <a:ext cx="4036447" cy="4263630"/>
            <a:chOff x="391537" y="413909"/>
            <a:chExt cx="4036447" cy="4263630"/>
          </a:xfrm>
        </p:grpSpPr>
        <p:sp>
          <p:nvSpPr>
            <p:cNvPr id="2" name="Овал 4"/>
            <p:cNvSpPr/>
            <p:nvPr/>
          </p:nvSpPr>
          <p:spPr>
            <a:xfrm>
              <a:off x="391537" y="413909"/>
              <a:ext cx="4036447" cy="4263630"/>
            </a:xfrm>
            <a:custGeom>
              <a:avLst/>
              <a:gdLst>
                <a:gd name="connsiteX0" fmla="*/ 0 w 3456384"/>
                <a:gd name="connsiteY0" fmla="*/ 1728192 h 3456384"/>
                <a:gd name="connsiteX1" fmla="*/ 1728192 w 3456384"/>
                <a:gd name="connsiteY1" fmla="*/ 0 h 3456384"/>
                <a:gd name="connsiteX2" fmla="*/ 3456384 w 3456384"/>
                <a:gd name="connsiteY2" fmla="*/ 1728192 h 3456384"/>
                <a:gd name="connsiteX3" fmla="*/ 1728192 w 3456384"/>
                <a:gd name="connsiteY3" fmla="*/ 3456384 h 3456384"/>
                <a:gd name="connsiteX4" fmla="*/ 0 w 3456384"/>
                <a:gd name="connsiteY4" fmla="*/ 1728192 h 3456384"/>
                <a:gd name="connsiteX0" fmla="*/ 1512 w 3457896"/>
                <a:gd name="connsiteY0" fmla="*/ 1437635 h 3165827"/>
                <a:gd name="connsiteX1" fmla="*/ 1516059 w 3457896"/>
                <a:gd name="connsiteY1" fmla="*/ 0 h 3165827"/>
                <a:gd name="connsiteX2" fmla="*/ 3457896 w 3457896"/>
                <a:gd name="connsiteY2" fmla="*/ 1437635 h 3165827"/>
                <a:gd name="connsiteX3" fmla="*/ 1729704 w 3457896"/>
                <a:gd name="connsiteY3" fmla="*/ 3165827 h 3165827"/>
                <a:gd name="connsiteX4" fmla="*/ 1512 w 3457896"/>
                <a:gd name="connsiteY4" fmla="*/ 1437635 h 3165827"/>
                <a:gd name="connsiteX0" fmla="*/ 834 w 3504338"/>
                <a:gd name="connsiteY0" fmla="*/ 1457796 h 3185988"/>
                <a:gd name="connsiteX1" fmla="*/ 1515381 w 3504338"/>
                <a:gd name="connsiteY1" fmla="*/ 20161 h 3185988"/>
                <a:gd name="connsiteX2" fmla="*/ 2611184 w 3504338"/>
                <a:gd name="connsiteY2" fmla="*/ 671000 h 3185988"/>
                <a:gd name="connsiteX3" fmla="*/ 3457218 w 3504338"/>
                <a:gd name="connsiteY3" fmla="*/ 1457796 h 3185988"/>
                <a:gd name="connsiteX4" fmla="*/ 1729026 w 3504338"/>
                <a:gd name="connsiteY4" fmla="*/ 3185988 h 3185988"/>
                <a:gd name="connsiteX5" fmla="*/ 834 w 3504338"/>
                <a:gd name="connsiteY5" fmla="*/ 1457796 h 3185988"/>
                <a:gd name="connsiteX0" fmla="*/ 834 w 3457374"/>
                <a:gd name="connsiteY0" fmla="*/ 1457796 h 3222409"/>
                <a:gd name="connsiteX1" fmla="*/ 1515381 w 3457374"/>
                <a:gd name="connsiteY1" fmla="*/ 20161 h 3222409"/>
                <a:gd name="connsiteX2" fmla="*/ 2611184 w 3457374"/>
                <a:gd name="connsiteY2" fmla="*/ 671000 h 3222409"/>
                <a:gd name="connsiteX3" fmla="*/ 3457218 w 3457374"/>
                <a:gd name="connsiteY3" fmla="*/ 1457796 h 3222409"/>
                <a:gd name="connsiteX4" fmla="*/ 2568455 w 3457374"/>
                <a:gd name="connsiteY4" fmla="*/ 2542529 h 3222409"/>
                <a:gd name="connsiteX5" fmla="*/ 1729026 w 3457374"/>
                <a:gd name="connsiteY5" fmla="*/ 3185988 h 3222409"/>
                <a:gd name="connsiteX6" fmla="*/ 834 w 3457374"/>
                <a:gd name="connsiteY6" fmla="*/ 1457796 h 3222409"/>
                <a:gd name="connsiteX0" fmla="*/ 5566 w 3462106"/>
                <a:gd name="connsiteY0" fmla="*/ 1457796 h 3201706"/>
                <a:gd name="connsiteX1" fmla="*/ 1520113 w 3462106"/>
                <a:gd name="connsiteY1" fmla="*/ 20161 h 3201706"/>
                <a:gd name="connsiteX2" fmla="*/ 2615916 w 3462106"/>
                <a:gd name="connsiteY2" fmla="*/ 671000 h 3201706"/>
                <a:gd name="connsiteX3" fmla="*/ 3461950 w 3462106"/>
                <a:gd name="connsiteY3" fmla="*/ 1457796 h 3201706"/>
                <a:gd name="connsiteX4" fmla="*/ 2573187 w 3462106"/>
                <a:gd name="connsiteY4" fmla="*/ 2542529 h 3201706"/>
                <a:gd name="connsiteX5" fmla="*/ 1733758 w 3462106"/>
                <a:gd name="connsiteY5" fmla="*/ 3185988 h 3201706"/>
                <a:gd name="connsiteX6" fmla="*/ 1034944 w 3462106"/>
                <a:gd name="connsiteY6" fmla="*/ 1901595 h 3201706"/>
                <a:gd name="connsiteX7" fmla="*/ 5566 w 3462106"/>
                <a:gd name="connsiteY7" fmla="*/ 1457796 h 3201706"/>
                <a:gd name="connsiteX0" fmla="*/ 7962 w 3464502"/>
                <a:gd name="connsiteY0" fmla="*/ 1457796 h 3198683"/>
                <a:gd name="connsiteX1" fmla="*/ 1522509 w 3464502"/>
                <a:gd name="connsiteY1" fmla="*/ 20161 h 3198683"/>
                <a:gd name="connsiteX2" fmla="*/ 2618312 w 3464502"/>
                <a:gd name="connsiteY2" fmla="*/ 671000 h 3198683"/>
                <a:gd name="connsiteX3" fmla="*/ 3464346 w 3464502"/>
                <a:gd name="connsiteY3" fmla="*/ 1457796 h 3198683"/>
                <a:gd name="connsiteX4" fmla="*/ 2575583 w 3464502"/>
                <a:gd name="connsiteY4" fmla="*/ 2542529 h 3198683"/>
                <a:gd name="connsiteX5" fmla="*/ 1736154 w 3464502"/>
                <a:gd name="connsiteY5" fmla="*/ 3185988 h 3198683"/>
                <a:gd name="connsiteX6" fmla="*/ 960428 w 3464502"/>
                <a:gd name="connsiteY6" fmla="*/ 1978507 h 3198683"/>
                <a:gd name="connsiteX7" fmla="*/ 7962 w 3464502"/>
                <a:gd name="connsiteY7" fmla="*/ 1457796 h 3198683"/>
                <a:gd name="connsiteX0" fmla="*/ 18423 w 3474963"/>
                <a:gd name="connsiteY0" fmla="*/ 1457796 h 3193516"/>
                <a:gd name="connsiteX1" fmla="*/ 1532970 w 3474963"/>
                <a:gd name="connsiteY1" fmla="*/ 20161 h 3193516"/>
                <a:gd name="connsiteX2" fmla="*/ 2628773 w 3474963"/>
                <a:gd name="connsiteY2" fmla="*/ 671000 h 3193516"/>
                <a:gd name="connsiteX3" fmla="*/ 3474807 w 3474963"/>
                <a:gd name="connsiteY3" fmla="*/ 1457796 h 3193516"/>
                <a:gd name="connsiteX4" fmla="*/ 2586044 w 3474963"/>
                <a:gd name="connsiteY4" fmla="*/ 2542529 h 3193516"/>
                <a:gd name="connsiteX5" fmla="*/ 1746615 w 3474963"/>
                <a:gd name="connsiteY5" fmla="*/ 3185988 h 3193516"/>
                <a:gd name="connsiteX6" fmla="*/ 758624 w 3474963"/>
                <a:gd name="connsiteY6" fmla="*/ 2126589 h 3193516"/>
                <a:gd name="connsiteX7" fmla="*/ 18423 w 3474963"/>
                <a:gd name="connsiteY7" fmla="*/ 1457796 h 3193516"/>
                <a:gd name="connsiteX0" fmla="*/ 18423 w 3474963"/>
                <a:gd name="connsiteY0" fmla="*/ 1457796 h 3211911"/>
                <a:gd name="connsiteX1" fmla="*/ 1532970 w 3474963"/>
                <a:gd name="connsiteY1" fmla="*/ 20161 h 3211911"/>
                <a:gd name="connsiteX2" fmla="*/ 2628773 w 3474963"/>
                <a:gd name="connsiteY2" fmla="*/ 671000 h 3211911"/>
                <a:gd name="connsiteX3" fmla="*/ 3474807 w 3474963"/>
                <a:gd name="connsiteY3" fmla="*/ 1457796 h 3211911"/>
                <a:gd name="connsiteX4" fmla="*/ 2586044 w 3474963"/>
                <a:gd name="connsiteY4" fmla="*/ 2542529 h 3211911"/>
                <a:gd name="connsiteX5" fmla="*/ 1746615 w 3474963"/>
                <a:gd name="connsiteY5" fmla="*/ 3185988 h 3211911"/>
                <a:gd name="connsiteX6" fmla="*/ 1198947 w 3474963"/>
                <a:gd name="connsiteY6" fmla="*/ 2990756 h 3211911"/>
                <a:gd name="connsiteX7" fmla="*/ 758624 w 3474963"/>
                <a:gd name="connsiteY7" fmla="*/ 2126589 h 3211911"/>
                <a:gd name="connsiteX8" fmla="*/ 18423 w 3474963"/>
                <a:gd name="connsiteY8" fmla="*/ 1457796 h 3211911"/>
                <a:gd name="connsiteX0" fmla="*/ 46939 w 3503479"/>
                <a:gd name="connsiteY0" fmla="*/ 1457796 h 3211911"/>
                <a:gd name="connsiteX1" fmla="*/ 1561486 w 3503479"/>
                <a:gd name="connsiteY1" fmla="*/ 20161 h 3211911"/>
                <a:gd name="connsiteX2" fmla="*/ 2657289 w 3503479"/>
                <a:gd name="connsiteY2" fmla="*/ 671000 h 3211911"/>
                <a:gd name="connsiteX3" fmla="*/ 3503323 w 3503479"/>
                <a:gd name="connsiteY3" fmla="*/ 1457796 h 3211911"/>
                <a:gd name="connsiteX4" fmla="*/ 2614560 w 3503479"/>
                <a:gd name="connsiteY4" fmla="*/ 2542529 h 3211911"/>
                <a:gd name="connsiteX5" fmla="*/ 1775131 w 3503479"/>
                <a:gd name="connsiteY5" fmla="*/ 3185988 h 3211911"/>
                <a:gd name="connsiteX6" fmla="*/ 1227463 w 3503479"/>
                <a:gd name="connsiteY6" fmla="*/ 2990756 h 3211911"/>
                <a:gd name="connsiteX7" fmla="*/ 787140 w 3503479"/>
                <a:gd name="connsiteY7" fmla="*/ 2126589 h 3211911"/>
                <a:gd name="connsiteX8" fmla="*/ 420857 w 3503479"/>
                <a:gd name="connsiteY8" fmla="*/ 2353361 h 3211911"/>
                <a:gd name="connsiteX9" fmla="*/ 46939 w 3503479"/>
                <a:gd name="connsiteY9" fmla="*/ 1457796 h 3211911"/>
                <a:gd name="connsiteX0" fmla="*/ 51913 w 3451849"/>
                <a:gd name="connsiteY0" fmla="*/ 1464507 h 3212183"/>
                <a:gd name="connsiteX1" fmla="*/ 1509856 w 3451849"/>
                <a:gd name="connsiteY1" fmla="*/ 20433 h 3212183"/>
                <a:gd name="connsiteX2" fmla="*/ 2605659 w 3451849"/>
                <a:gd name="connsiteY2" fmla="*/ 671272 h 3212183"/>
                <a:gd name="connsiteX3" fmla="*/ 3451693 w 3451849"/>
                <a:gd name="connsiteY3" fmla="*/ 1458068 h 3212183"/>
                <a:gd name="connsiteX4" fmla="*/ 2562930 w 3451849"/>
                <a:gd name="connsiteY4" fmla="*/ 2542801 h 3212183"/>
                <a:gd name="connsiteX5" fmla="*/ 1723501 w 3451849"/>
                <a:gd name="connsiteY5" fmla="*/ 3186260 h 3212183"/>
                <a:gd name="connsiteX6" fmla="*/ 1175833 w 3451849"/>
                <a:gd name="connsiteY6" fmla="*/ 2991028 h 3212183"/>
                <a:gd name="connsiteX7" fmla="*/ 735510 w 3451849"/>
                <a:gd name="connsiteY7" fmla="*/ 2126861 h 3212183"/>
                <a:gd name="connsiteX8" fmla="*/ 369227 w 3451849"/>
                <a:gd name="connsiteY8" fmla="*/ 2353633 h 3212183"/>
                <a:gd name="connsiteX9" fmla="*/ 51913 w 3451849"/>
                <a:gd name="connsiteY9" fmla="*/ 1464507 h 3212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51849" h="3212183">
                  <a:moveTo>
                    <a:pt x="51913" y="1464507"/>
                  </a:moveTo>
                  <a:cubicBezTo>
                    <a:pt x="242018" y="1075641"/>
                    <a:pt x="1084232" y="152639"/>
                    <a:pt x="1509856" y="20433"/>
                  </a:cubicBezTo>
                  <a:cubicBezTo>
                    <a:pt x="1935480" y="-111773"/>
                    <a:pt x="2282020" y="431666"/>
                    <a:pt x="2605659" y="671272"/>
                  </a:cubicBezTo>
                  <a:cubicBezTo>
                    <a:pt x="2929298" y="910878"/>
                    <a:pt x="3440299" y="1124782"/>
                    <a:pt x="3451693" y="1458068"/>
                  </a:cubicBezTo>
                  <a:cubicBezTo>
                    <a:pt x="3463088" y="1791354"/>
                    <a:pt x="2850962" y="2254769"/>
                    <a:pt x="2562930" y="2542801"/>
                  </a:cubicBezTo>
                  <a:cubicBezTo>
                    <a:pt x="2274898" y="2830833"/>
                    <a:pt x="1954684" y="3111556"/>
                    <a:pt x="1723501" y="3186260"/>
                  </a:cubicBezTo>
                  <a:cubicBezTo>
                    <a:pt x="1492318" y="3260964"/>
                    <a:pt x="1340498" y="3167595"/>
                    <a:pt x="1175833" y="2991028"/>
                  </a:cubicBezTo>
                  <a:cubicBezTo>
                    <a:pt x="1011168" y="2814461"/>
                    <a:pt x="868765" y="2307134"/>
                    <a:pt x="735510" y="2126861"/>
                  </a:cubicBezTo>
                  <a:cubicBezTo>
                    <a:pt x="602255" y="1946588"/>
                    <a:pt x="492594" y="2465098"/>
                    <a:pt x="369227" y="2353633"/>
                  </a:cubicBezTo>
                  <a:cubicBezTo>
                    <a:pt x="245860" y="2242168"/>
                    <a:pt x="-138192" y="1853373"/>
                    <a:pt x="51913" y="146450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3" name="Прямая со стрелкой 2"/>
            <p:cNvCxnSpPr/>
            <p:nvPr/>
          </p:nvCxnSpPr>
          <p:spPr>
            <a:xfrm flipH="1">
              <a:off x="683568" y="2367171"/>
              <a:ext cx="544371" cy="636627"/>
            </a:xfrm>
            <a:prstGeom prst="straightConnector1">
              <a:avLst/>
            </a:prstGeom>
            <a:ln w="28575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Равнобедренный треугольник 25"/>
            <p:cNvSpPr/>
            <p:nvPr/>
          </p:nvSpPr>
          <p:spPr>
            <a:xfrm rot="2710779">
              <a:off x="1557393" y="1448596"/>
              <a:ext cx="1575931" cy="1837151"/>
            </a:xfrm>
            <a:custGeom>
              <a:avLst/>
              <a:gdLst>
                <a:gd name="connsiteX0" fmla="*/ 0 w 1525047"/>
                <a:gd name="connsiteY0" fmla="*/ 1709690 h 1709690"/>
                <a:gd name="connsiteX1" fmla="*/ 762524 w 1525047"/>
                <a:gd name="connsiteY1" fmla="*/ 0 h 1709690"/>
                <a:gd name="connsiteX2" fmla="*/ 1525047 w 1525047"/>
                <a:gd name="connsiteY2" fmla="*/ 1709690 h 1709690"/>
                <a:gd name="connsiteX3" fmla="*/ 0 w 1525047"/>
                <a:gd name="connsiteY3" fmla="*/ 1709690 h 1709690"/>
                <a:gd name="connsiteX0" fmla="*/ 0 w 1525047"/>
                <a:gd name="connsiteY0" fmla="*/ 1719444 h 1719444"/>
                <a:gd name="connsiteX1" fmla="*/ 651362 w 1525047"/>
                <a:gd name="connsiteY1" fmla="*/ 0 h 1719444"/>
                <a:gd name="connsiteX2" fmla="*/ 1525047 w 1525047"/>
                <a:gd name="connsiteY2" fmla="*/ 1719444 h 1719444"/>
                <a:gd name="connsiteX3" fmla="*/ 0 w 1525047"/>
                <a:gd name="connsiteY3" fmla="*/ 1719444 h 1719444"/>
                <a:gd name="connsiteX0" fmla="*/ 0 w 1575931"/>
                <a:gd name="connsiteY0" fmla="*/ 1719444 h 1837151"/>
                <a:gd name="connsiteX1" fmla="*/ 651362 w 1575931"/>
                <a:gd name="connsiteY1" fmla="*/ 0 h 1837151"/>
                <a:gd name="connsiteX2" fmla="*/ 1575931 w 1575931"/>
                <a:gd name="connsiteY2" fmla="*/ 1837151 h 1837151"/>
                <a:gd name="connsiteX3" fmla="*/ 0 w 1575931"/>
                <a:gd name="connsiteY3" fmla="*/ 1719444 h 1837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75931" h="1837151">
                  <a:moveTo>
                    <a:pt x="0" y="1719444"/>
                  </a:moveTo>
                  <a:lnTo>
                    <a:pt x="651362" y="0"/>
                  </a:lnTo>
                  <a:lnTo>
                    <a:pt x="1575931" y="1837151"/>
                  </a:lnTo>
                  <a:lnTo>
                    <a:pt x="0" y="1719444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5" name="Прямая со стрелкой 4"/>
            <p:cNvCxnSpPr>
              <a:stCxn id="4" idx="0"/>
            </p:cNvCxnSpPr>
            <p:nvPr/>
          </p:nvCxnSpPr>
          <p:spPr>
            <a:xfrm flipV="1">
              <a:off x="1221860" y="2067694"/>
              <a:ext cx="685844" cy="305079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 стрелкой 5"/>
            <p:cNvCxnSpPr/>
            <p:nvPr/>
          </p:nvCxnSpPr>
          <p:spPr>
            <a:xfrm>
              <a:off x="1255795" y="2412345"/>
              <a:ext cx="372846" cy="435701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Овал 6"/>
            <p:cNvSpPr/>
            <p:nvPr/>
          </p:nvSpPr>
          <p:spPr>
            <a:xfrm>
              <a:off x="1173933" y="2313167"/>
              <a:ext cx="108012" cy="108012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8" name="Прямая со стрелкой 7"/>
            <p:cNvCxnSpPr/>
            <p:nvPr/>
          </p:nvCxnSpPr>
          <p:spPr>
            <a:xfrm flipV="1">
              <a:off x="2897814" y="1323950"/>
              <a:ext cx="756084" cy="296850"/>
            </a:xfrm>
            <a:prstGeom prst="straightConnector1">
              <a:avLst/>
            </a:prstGeom>
            <a:ln w="28575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 стрелкой 8"/>
            <p:cNvCxnSpPr/>
            <p:nvPr/>
          </p:nvCxnSpPr>
          <p:spPr>
            <a:xfrm flipH="1">
              <a:off x="2214854" y="1620800"/>
              <a:ext cx="685844" cy="305079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 стрелкой 9"/>
            <p:cNvCxnSpPr/>
            <p:nvPr/>
          </p:nvCxnSpPr>
          <p:spPr>
            <a:xfrm flipH="1">
              <a:off x="2663266" y="1620800"/>
              <a:ext cx="234548" cy="713801"/>
            </a:xfrm>
            <a:prstGeom prst="straightConnector1">
              <a:avLst/>
            </a:prstGeom>
            <a:ln w="1905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Овал 10"/>
            <p:cNvSpPr/>
            <p:nvPr/>
          </p:nvSpPr>
          <p:spPr>
            <a:xfrm>
              <a:off x="2843808" y="1566794"/>
              <a:ext cx="108012" cy="108012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2" name="Прямая со стрелкой 11"/>
            <p:cNvCxnSpPr/>
            <p:nvPr/>
          </p:nvCxnSpPr>
          <p:spPr>
            <a:xfrm>
              <a:off x="2246728" y="3573583"/>
              <a:ext cx="705092" cy="294311"/>
            </a:xfrm>
            <a:prstGeom prst="straightConnector1">
              <a:avLst/>
            </a:prstGeom>
            <a:ln w="28575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 стрелкой 12"/>
            <p:cNvCxnSpPr>
              <a:stCxn id="15" idx="1"/>
            </p:cNvCxnSpPr>
            <p:nvPr/>
          </p:nvCxnSpPr>
          <p:spPr>
            <a:xfrm flipH="1" flipV="1">
              <a:off x="1835694" y="3087971"/>
              <a:ext cx="372846" cy="435701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 стрелкой 13"/>
            <p:cNvCxnSpPr>
              <a:stCxn id="4" idx="2"/>
            </p:cNvCxnSpPr>
            <p:nvPr/>
          </p:nvCxnSpPr>
          <p:spPr>
            <a:xfrm flipV="1">
              <a:off x="2249220" y="2859782"/>
              <a:ext cx="234548" cy="713801"/>
            </a:xfrm>
            <a:prstGeom prst="straightConnector1">
              <a:avLst/>
            </a:prstGeom>
            <a:ln w="1905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Овал 14"/>
            <p:cNvSpPr/>
            <p:nvPr/>
          </p:nvSpPr>
          <p:spPr>
            <a:xfrm>
              <a:off x="2192722" y="3507854"/>
              <a:ext cx="108012" cy="108012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470941" y="2372811"/>
                  <a:ext cx="484812" cy="43749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sz="200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𝐹</m:t>
                            </m:r>
                          </m:e>
                        </m:acc>
                        <m:r>
                          <a:rPr lang="en-US" sz="2000" b="0" i="1" baseline="-2500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</m:t>
                        </m:r>
                      </m:oMath>
                    </m:oMathPara>
                  </a14:m>
                  <a:endParaRPr lang="ru-RU" sz="2000" baseline="-250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0941" y="2372811"/>
                  <a:ext cx="484812" cy="437492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 t="-16667" r="-21250" b="-138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3309943" y="883811"/>
                  <a:ext cx="484812" cy="43749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sz="200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𝐹</m:t>
                            </m:r>
                          </m:e>
                        </m:acc>
                        <m:r>
                          <a:rPr lang="en-US" sz="2000" b="0" i="1" baseline="-2500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oMath>
                    </m:oMathPara>
                  </a14:m>
                  <a:endParaRPr lang="ru-RU" sz="2000" baseline="-250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09943" y="883811"/>
                  <a:ext cx="484812" cy="437492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t="-16667" r="-21519" b="-138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2425698" y="3720738"/>
                  <a:ext cx="484812" cy="43749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sz="200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𝐹</m:t>
                            </m:r>
                          </m:e>
                        </m:acc>
                        <m:r>
                          <a:rPr lang="en-US" sz="2000" b="0" i="1" baseline="-2500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oMath>
                    </m:oMathPara>
                  </a14:m>
                  <a:endParaRPr lang="ru-RU" sz="2000" baseline="-250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25698" y="3720738"/>
                  <a:ext cx="484812" cy="437492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t="-16667" r="-21519" b="-138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/>
                <p:cNvSpPr txBox="1"/>
                <p:nvPr/>
              </p:nvSpPr>
              <p:spPr>
                <a:xfrm rot="20084544">
                  <a:off x="1228504" y="1814300"/>
                  <a:ext cx="539955" cy="4029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𝐹</m:t>
                            </m:r>
                          </m:e>
                        </m:acc>
                        <m:r>
                          <a:rPr lang="en-US" b="0" i="1" baseline="-2500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12</m:t>
                        </m:r>
                      </m:oMath>
                    </m:oMathPara>
                  </a14:m>
                  <a:endParaRPr lang="ru-RU" baseline="-250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9" name="Text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0084544">
                  <a:off x="1228504" y="1814300"/>
                  <a:ext cx="539955" cy="402931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t="-18182" r="-8257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 rot="20084544">
                  <a:off x="2213789" y="1365328"/>
                  <a:ext cx="539956" cy="4029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𝐹</m:t>
                            </m:r>
                          </m:e>
                        </m:acc>
                        <m:r>
                          <a:rPr lang="en-US" b="0" i="1" baseline="-2500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21</m:t>
                        </m:r>
                      </m:oMath>
                    </m:oMathPara>
                  </a14:m>
                  <a:endParaRPr lang="ru-RU" baseline="-250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0084544">
                  <a:off x="2213789" y="1365328"/>
                  <a:ext cx="539956" cy="402931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t="-19388" r="-8257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 rot="668512">
                  <a:off x="2702057" y="1859159"/>
                  <a:ext cx="539956" cy="4029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𝐹</m:t>
                            </m:r>
                          </m:e>
                        </m:acc>
                        <m:r>
                          <a:rPr lang="en-US" b="0" i="1" baseline="-2500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23</m:t>
                        </m:r>
                      </m:oMath>
                    </m:oMathPara>
                  </a14:m>
                  <a:endParaRPr lang="ru-RU" baseline="-250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668512">
                  <a:off x="2702057" y="1859159"/>
                  <a:ext cx="539956" cy="402931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t="-14458" r="-16832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 rot="880801">
                  <a:off x="2319351" y="3043081"/>
                  <a:ext cx="539956" cy="4029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𝐹</m:t>
                            </m:r>
                          </m:e>
                        </m:acc>
                        <m:r>
                          <a:rPr lang="en-US" b="0" i="1" baseline="-2500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32</m:t>
                        </m:r>
                      </m:oMath>
                    </m:oMathPara>
                  </a14:m>
                  <a:endParaRPr lang="ru-RU" baseline="-250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880801">
                  <a:off x="2319351" y="3043081"/>
                  <a:ext cx="539956" cy="402931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 t="-13793" r="-17476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 rot="20986593">
                  <a:off x="1650859" y="3169945"/>
                  <a:ext cx="539956" cy="4029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𝐹</m:t>
                            </m:r>
                          </m:e>
                        </m:acc>
                        <m:r>
                          <a:rPr lang="en-US" b="0" i="1" baseline="-2500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31</m:t>
                        </m:r>
                      </m:oMath>
                    </m:oMathPara>
                  </a14:m>
                  <a:endParaRPr lang="ru-RU" baseline="-250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0986593">
                  <a:off x="1650859" y="3169945"/>
                  <a:ext cx="539956" cy="402931"/>
                </a:xfrm>
                <a:prstGeom prst="rect">
                  <a:avLst/>
                </a:prstGeom>
                <a:blipFill rotWithShape="1">
                  <a:blip r:embed="rId9"/>
                  <a:stretch>
                    <a:fillRect t="-19512" r="-13000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 rot="21246509">
                  <a:off x="1040937" y="2545858"/>
                  <a:ext cx="539956" cy="4029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𝐹</m:t>
                            </m:r>
                          </m:e>
                        </m:acc>
                        <m:r>
                          <a:rPr lang="en-US" b="0" i="1" baseline="-2500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13</m:t>
                        </m:r>
                      </m:oMath>
                    </m:oMathPara>
                  </a14:m>
                  <a:endParaRPr lang="ru-RU" baseline="-250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1246509">
                  <a:off x="1040937" y="2545858"/>
                  <a:ext cx="539956" cy="402931"/>
                </a:xfrm>
                <a:prstGeom prst="rect">
                  <a:avLst/>
                </a:prstGeom>
                <a:blipFill rotWithShape="1">
                  <a:blip r:embed="rId10"/>
                  <a:stretch>
                    <a:fillRect t="-19737" r="-13542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TextBox 24"/>
            <p:cNvSpPr txBox="1"/>
            <p:nvPr/>
          </p:nvSpPr>
          <p:spPr>
            <a:xfrm>
              <a:off x="955753" y="2035567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</a:t>
              </a:r>
              <a:endParaRPr lang="ru-RU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780540" y="125146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</a:t>
              </a:r>
              <a:endParaRPr lang="ru-RU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041879" y="3573583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3</a:t>
              </a:r>
              <a:endParaRPr lang="ru-RU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899450" y="494723"/>
                <a:ext cx="3556486" cy="4374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n-US" sz="2000" b="0" i="1" baseline="-25000" smtClean="0">
                          <a:solidFill>
                            <a:schemeClr val="tx1"/>
                          </a:solidFill>
                          <a:latin typeface="Cambria Math"/>
                        </a:rPr>
                        <m:t>12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n-US" sz="2000" b="0" i="1" baseline="-25000" smtClean="0">
                          <a:solidFill>
                            <a:schemeClr val="tx1"/>
                          </a:solidFill>
                          <a:latin typeface="Cambria Math"/>
                        </a:rPr>
                        <m:t>21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,</m:t>
                      </m:r>
                      <m:r>
                        <a:rPr lang="ru-RU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acc>
                        <m:accPr>
                          <m:chr m:val="⃗"/>
                          <m:ctrlPr>
                            <a:rPr lang="ru-RU" sz="20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n-US" sz="2000" i="1" baseline="-25000">
                          <a:solidFill>
                            <a:schemeClr val="tx1"/>
                          </a:solidFill>
                          <a:latin typeface="Cambria Math"/>
                        </a:rPr>
                        <m:t>1</m:t>
                      </m:r>
                      <m:r>
                        <a:rPr lang="en-US" sz="2000" b="0" i="1" baseline="-25000" smtClean="0">
                          <a:solidFill>
                            <a:schemeClr val="tx1"/>
                          </a:solidFill>
                          <a:latin typeface="Cambria Math"/>
                        </a:rPr>
                        <m:t>3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n-US" sz="2000" b="0" i="1" baseline="-25000" smtClean="0">
                          <a:solidFill>
                            <a:schemeClr val="tx1"/>
                          </a:solidFill>
                          <a:latin typeface="Cambria Math"/>
                        </a:rPr>
                        <m:t>3</m:t>
                      </m:r>
                      <m:r>
                        <a:rPr lang="en-US" sz="2000" i="1" baseline="-25000">
                          <a:solidFill>
                            <a:schemeClr val="tx1"/>
                          </a:solidFill>
                          <a:latin typeface="Cambria Math"/>
                        </a:rPr>
                        <m:t>1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,</m:t>
                      </m:r>
                      <m:r>
                        <a:rPr lang="ru-RU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acc>
                        <m:accPr>
                          <m:chr m:val="⃗"/>
                          <m:ctrlPr>
                            <a:rPr lang="ru-RU" sz="20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n-US" sz="2000" i="1" baseline="-25000">
                          <a:solidFill>
                            <a:schemeClr val="tx1"/>
                          </a:solidFill>
                          <a:latin typeface="Cambria Math"/>
                        </a:rPr>
                        <m:t>2</m:t>
                      </m:r>
                      <m:r>
                        <a:rPr lang="en-US" sz="2000" b="0" i="1" baseline="-25000" smtClean="0">
                          <a:solidFill>
                            <a:schemeClr val="tx1"/>
                          </a:solidFill>
                          <a:latin typeface="Cambria Math"/>
                        </a:rPr>
                        <m:t>3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n-US" sz="2000" b="0" i="1" baseline="-25000" smtClean="0">
                          <a:solidFill>
                            <a:schemeClr val="tx1"/>
                          </a:solidFill>
                          <a:latin typeface="Cambria Math"/>
                        </a:rPr>
                        <m:t>32</m:t>
                      </m:r>
                    </m:oMath>
                  </m:oMathPara>
                </a14:m>
                <a:endParaRPr lang="ru-RU" sz="2000" baseline="-25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9450" y="494723"/>
                <a:ext cx="3556486" cy="437492"/>
              </a:xfrm>
              <a:prstGeom prst="rect">
                <a:avLst/>
              </a:prstGeom>
              <a:blipFill rotWithShape="1">
                <a:blip r:embed="rId11"/>
                <a:stretch>
                  <a:fillRect t="-16667" r="-1544" b="-138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/>
          <p:cNvSpPr txBox="1"/>
          <p:nvPr/>
        </p:nvSpPr>
        <p:spPr>
          <a:xfrm>
            <a:off x="4593897" y="178946"/>
            <a:ext cx="3713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Согласно третьему закону Ньютона: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542012" y="1480991"/>
                <a:ext cx="4164025" cy="4621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00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Δ</m:t>
                      </m:r>
                      <m:d>
                        <m:dPr>
                          <m:ctrlPr>
                            <a:rPr lang="el-GR" sz="200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l-GR" sz="200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𝑝</m:t>
                              </m:r>
                            </m:e>
                          </m:acc>
                          <m:r>
                            <a:rPr lang="en-US" sz="2000" b="0" i="1" baseline="-25000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1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+</m:t>
                          </m:r>
                          <m:acc>
                            <m:accPr>
                              <m:chr m:val="⃗"/>
                              <m:ctrlPr>
                                <a:rPr lang="el-GR" sz="200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𝑝</m:t>
                              </m:r>
                            </m:e>
                          </m:acc>
                          <m:r>
                            <a:rPr lang="en-US" sz="2000" b="0" i="1" baseline="-25000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+</m:t>
                          </m:r>
                          <m:acc>
                            <m:accPr>
                              <m:chr m:val="⃗"/>
                              <m:ctrlPr>
                                <a:rPr lang="el-GR" sz="200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𝑝</m:t>
                              </m:r>
                            </m:e>
                          </m:acc>
                          <m:r>
                            <a:rPr lang="en-US" sz="2000" b="0" i="1" baseline="-25000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𝐹</m:t>
                              </m:r>
                            </m:e>
                          </m:acc>
                          <m:r>
                            <a:rPr lang="en-US" sz="2000" b="0" i="1" baseline="-25000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1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+</m:t>
                          </m:r>
                          <m:acc>
                            <m:accPr>
                              <m:chr m:val="⃗"/>
                              <m:ctrlPr>
                                <a:rPr lang="el-GR" sz="200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𝐹</m:t>
                              </m:r>
                            </m:e>
                          </m:acc>
                          <m:r>
                            <a:rPr lang="en-US" sz="2000" b="0" i="1" baseline="-25000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+</m:t>
                          </m:r>
                          <m:acc>
                            <m:accPr>
                              <m:chr m:val="⃗"/>
                              <m:ctrlPr>
                                <a:rPr lang="el-GR" sz="200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𝐹</m:t>
                              </m:r>
                            </m:e>
                          </m:acc>
                          <m:r>
                            <a:rPr lang="en-US" sz="2000" b="0" i="1" baseline="-25000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</m:d>
                      <m:r>
                        <m:rPr>
                          <m:sty m:val="p"/>
                        </m:rPr>
                        <a:rPr lang="el-GR" sz="20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Δ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𝑡</m:t>
                      </m:r>
                    </m:oMath>
                  </m:oMathPara>
                </a14:m>
                <a:endParaRPr lang="ru-RU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2012" y="1480991"/>
                <a:ext cx="4164025" cy="462114"/>
              </a:xfrm>
              <a:prstGeom prst="rect">
                <a:avLst/>
              </a:prstGeom>
              <a:blipFill rotWithShape="1">
                <a:blip r:embed="rId12"/>
                <a:stretch>
                  <a:fillRect t="-15789" b="-263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Штриховая стрелка вправо 32"/>
          <p:cNvSpPr/>
          <p:nvPr/>
        </p:nvSpPr>
        <p:spPr>
          <a:xfrm rot="5400000">
            <a:off x="6439294" y="1025030"/>
            <a:ext cx="454800" cy="359436"/>
          </a:xfrm>
          <a:prstGeom prst="striped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Штриховая стрелка вправо 33"/>
          <p:cNvSpPr/>
          <p:nvPr/>
        </p:nvSpPr>
        <p:spPr>
          <a:xfrm rot="5400000">
            <a:off x="6446934" y="2073718"/>
            <a:ext cx="454800" cy="359436"/>
          </a:xfrm>
          <a:prstGeom prst="striped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5292802" y="2571750"/>
                <a:ext cx="2763064" cy="4621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00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Δ</m:t>
                      </m:r>
                      <m:acc>
                        <m:accPr>
                          <m:chr m:val="⃗"/>
                          <m:ctrlPr>
                            <a:rPr lang="el-GR" sz="200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𝑝</m:t>
                          </m:r>
                        </m:e>
                      </m:acc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𝐹</m:t>
                              </m:r>
                            </m:e>
                          </m:acc>
                          <m:r>
                            <a:rPr lang="en-US" sz="2000" b="0" i="1" baseline="-25000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1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+</m:t>
                          </m:r>
                          <m:acc>
                            <m:accPr>
                              <m:chr m:val="⃗"/>
                              <m:ctrlPr>
                                <a:rPr lang="el-GR" sz="200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𝐹</m:t>
                              </m:r>
                            </m:e>
                          </m:acc>
                          <m:r>
                            <a:rPr lang="en-US" sz="2000" b="0" i="1" baseline="-25000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+</m:t>
                          </m:r>
                          <m:acc>
                            <m:accPr>
                              <m:chr m:val="⃗"/>
                              <m:ctrlPr>
                                <a:rPr lang="el-GR" sz="200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𝐹</m:t>
                              </m:r>
                            </m:e>
                          </m:acc>
                          <m:r>
                            <a:rPr lang="en-US" sz="2000" b="0" i="1" baseline="-25000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</m:d>
                      <m:r>
                        <m:rPr>
                          <m:sty m:val="p"/>
                        </m:rPr>
                        <a:rPr lang="el-GR" sz="20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Δ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𝑡</m:t>
                      </m:r>
                    </m:oMath>
                  </m:oMathPara>
                </a14:m>
                <a:endParaRPr lang="ru-RU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802" y="2571750"/>
                <a:ext cx="2763064" cy="462114"/>
              </a:xfrm>
              <a:prstGeom prst="rect">
                <a:avLst/>
              </a:prstGeom>
              <a:blipFill rotWithShape="1">
                <a:blip r:embed="rId13"/>
                <a:stretch>
                  <a:fillRect t="-15789" b="-263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4496282" y="3171819"/>
                <a:ext cx="439338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l-GR" sz="2000" i="1" smtClean="0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US" sz="2000" b="0" i="1" smtClean="0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  <m:t>𝑝</m:t>
                        </m:r>
                      </m:e>
                    </m:acc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el-GR" sz="2000" i="1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  <m:t>𝑝</m:t>
                        </m:r>
                      </m:e>
                    </m:acc>
                    <m:r>
                      <a:rPr lang="en-US" sz="2000" i="1" baseline="-2500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1</m:t>
                    </m:r>
                    <m:r>
                      <a:rPr lang="en-US" sz="2000" i="1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el-GR" sz="2000" i="1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  <m:t>𝑝</m:t>
                        </m:r>
                      </m:e>
                    </m:acc>
                    <m:r>
                      <a:rPr lang="en-US" sz="2000" i="1" baseline="-2500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2</m:t>
                    </m:r>
                    <m:r>
                      <a:rPr lang="en-US" sz="2000" i="1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el-GR" sz="2000" i="1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  <m:t>𝑝</m:t>
                        </m:r>
                      </m:e>
                    </m:acc>
                    <m:r>
                      <a:rPr lang="en-US" sz="2000" i="1" baseline="-2500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3</m:t>
                    </m:r>
                  </m:oMath>
                </a14:m>
                <a:r>
                  <a:rPr lang="en-US" sz="2000" dirty="0" smtClean="0">
                    <a:solidFill>
                      <a:schemeClr val="tx2"/>
                    </a:solidFill>
                  </a:rPr>
                  <a:t> </a:t>
                </a:r>
                <a:r>
                  <a:rPr lang="en-US" dirty="0" smtClean="0"/>
                  <a:t>— </a:t>
                </a:r>
                <a:r>
                  <a:rPr lang="ru-RU" dirty="0" smtClean="0"/>
                  <a:t>импульс системы тел</a:t>
                </a:r>
                <a:endParaRPr lang="ru-RU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6282" y="3171819"/>
                <a:ext cx="4393382" cy="400110"/>
              </a:xfrm>
              <a:prstGeom prst="rect">
                <a:avLst/>
              </a:prstGeom>
              <a:blipFill rotWithShape="1">
                <a:blip r:embed="rId14"/>
                <a:stretch>
                  <a:fillRect t="-18182" r="-417" b="-2121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/>
          <p:cNvSpPr txBox="1"/>
          <p:nvPr/>
        </p:nvSpPr>
        <p:spPr>
          <a:xfrm>
            <a:off x="4525574" y="3661876"/>
            <a:ext cx="41804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C00000"/>
                </a:solidFill>
              </a:rPr>
              <a:t>Импульс </a:t>
            </a:r>
            <a:r>
              <a:rPr lang="ru-RU" sz="2000" dirty="0">
                <a:solidFill>
                  <a:srgbClr val="C00000"/>
                </a:solidFill>
              </a:rPr>
              <a:t>системы тел равен </a:t>
            </a:r>
            <a:r>
              <a:rPr lang="ru-RU" sz="2000" dirty="0" err="1" smtClean="0">
                <a:solidFill>
                  <a:srgbClr val="C00000"/>
                </a:solidFill>
              </a:rPr>
              <a:t>гео</a:t>
            </a:r>
            <a:r>
              <a:rPr lang="ru-RU" sz="2000" dirty="0" smtClean="0">
                <a:solidFill>
                  <a:srgbClr val="C00000"/>
                </a:solidFill>
              </a:rPr>
              <a:t>-метрической </a:t>
            </a:r>
            <a:r>
              <a:rPr lang="ru-RU" sz="2000" dirty="0">
                <a:solidFill>
                  <a:srgbClr val="C00000"/>
                </a:solidFill>
              </a:rPr>
              <a:t>сумме импульсов тел системы</a:t>
            </a:r>
          </a:p>
        </p:txBody>
      </p:sp>
    </p:spTree>
    <p:extLst>
      <p:ext uri="{BB962C8B-B14F-4D97-AF65-F5344CB8AC3E}">
        <p14:creationId xmlns:p14="http://schemas.microsoft.com/office/powerpoint/2010/main" val="3196608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 animBg="1"/>
      <p:bldP spid="34" grpId="0" animBg="1"/>
      <p:bldP spid="35" grpId="0"/>
      <p:bldP spid="36" grpId="0"/>
      <p:bldP spid="3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>
            <a:off x="395288" y="411163"/>
            <a:ext cx="1296392" cy="1952486"/>
            <a:chOff x="395288" y="411163"/>
            <a:chExt cx="1296392" cy="1952486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395288" y="411163"/>
              <a:ext cx="1296392" cy="219799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5" name="Прямая соединительная линия 4"/>
            <p:cNvCxnSpPr/>
            <p:nvPr/>
          </p:nvCxnSpPr>
          <p:spPr>
            <a:xfrm>
              <a:off x="899592" y="635085"/>
              <a:ext cx="0" cy="144016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>
              <a:off x="1189956" y="635085"/>
              <a:ext cx="0" cy="144016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Овал 10"/>
            <p:cNvSpPr/>
            <p:nvPr/>
          </p:nvSpPr>
          <p:spPr>
            <a:xfrm>
              <a:off x="755576" y="2075617"/>
              <a:ext cx="288032" cy="288032"/>
            </a:xfrm>
            <a:prstGeom prst="ellipse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1043608" y="2075245"/>
              <a:ext cx="288032" cy="288032"/>
            </a:xfrm>
            <a:prstGeom prst="ellips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2717472" y="411163"/>
            <a:ext cx="1584424" cy="1952486"/>
            <a:chOff x="2411760" y="411163"/>
            <a:chExt cx="1584424" cy="1952486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2411760" y="411163"/>
              <a:ext cx="1296392" cy="219799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5" name="Прямая соединительная линия 14"/>
            <p:cNvCxnSpPr/>
            <p:nvPr/>
          </p:nvCxnSpPr>
          <p:spPr>
            <a:xfrm>
              <a:off x="2916064" y="635085"/>
              <a:ext cx="0" cy="144016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3206428" y="635085"/>
              <a:ext cx="0" cy="144016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Овал 16"/>
            <p:cNvSpPr/>
            <p:nvPr/>
          </p:nvSpPr>
          <p:spPr>
            <a:xfrm>
              <a:off x="2772048" y="2075617"/>
              <a:ext cx="288032" cy="288032"/>
            </a:xfrm>
            <a:prstGeom prst="ellipse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3708152" y="1811224"/>
              <a:ext cx="288032" cy="288032"/>
            </a:xfrm>
            <a:prstGeom prst="ellips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9" name="Прямая соединительная линия 18"/>
            <p:cNvCxnSpPr/>
            <p:nvPr/>
          </p:nvCxnSpPr>
          <p:spPr>
            <a:xfrm>
              <a:off x="3206428" y="630962"/>
              <a:ext cx="573484" cy="1220708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Дуга 21"/>
            <p:cNvSpPr/>
            <p:nvPr/>
          </p:nvSpPr>
          <p:spPr>
            <a:xfrm rot="6766148">
              <a:off x="3089418" y="809885"/>
              <a:ext cx="302155" cy="421232"/>
            </a:xfrm>
            <a:prstGeom prst="arc">
              <a:avLst>
                <a:gd name="adj1" fmla="val 16408307"/>
                <a:gd name="adj2" fmla="val 20733965"/>
              </a:avLst>
            </a:prstGeom>
            <a:ln w="19050"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3155577" y="1127919"/>
                  <a:ext cx="337593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ru-RU" sz="1400" i="1" smtClean="0">
                            <a:latin typeface="Cambria Math"/>
                            <a:ea typeface="Cambria Math"/>
                          </a:rPr>
                          <m:t>𝛼</m:t>
                        </m:r>
                      </m:oMath>
                    </m:oMathPara>
                  </a14:m>
                  <a:endParaRPr lang="ru-RU" sz="1400" dirty="0"/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55577" y="1127919"/>
                  <a:ext cx="337593" cy="307777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1" name="Овал 50"/>
            <p:cNvSpPr/>
            <p:nvPr/>
          </p:nvSpPr>
          <p:spPr>
            <a:xfrm>
              <a:off x="3070288" y="2075617"/>
              <a:ext cx="288032" cy="288032"/>
            </a:xfrm>
            <a:prstGeom prst="ellipse">
              <a:avLst/>
            </a:prstGeom>
            <a:ln>
              <a:prstDash val="dash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7" name="Группа 56"/>
          <p:cNvGrpSpPr/>
          <p:nvPr/>
        </p:nvGrpSpPr>
        <p:grpSpPr>
          <a:xfrm>
            <a:off x="395412" y="2740472"/>
            <a:ext cx="1584424" cy="1952486"/>
            <a:chOff x="395412" y="2740472"/>
            <a:chExt cx="1584424" cy="1952486"/>
          </a:xfrm>
        </p:grpSpPr>
        <p:sp>
          <p:nvSpPr>
            <p:cNvPr id="25" name="Прямоугольник 24"/>
            <p:cNvSpPr/>
            <p:nvPr/>
          </p:nvSpPr>
          <p:spPr>
            <a:xfrm>
              <a:off x="395412" y="2740472"/>
              <a:ext cx="1296392" cy="219799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6" name="Прямая соединительная линия 25"/>
            <p:cNvCxnSpPr/>
            <p:nvPr/>
          </p:nvCxnSpPr>
          <p:spPr>
            <a:xfrm>
              <a:off x="899716" y="2964394"/>
              <a:ext cx="0" cy="144016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>
              <a:off x="1190080" y="2964394"/>
              <a:ext cx="0" cy="144016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Овал 27"/>
            <p:cNvSpPr/>
            <p:nvPr/>
          </p:nvSpPr>
          <p:spPr>
            <a:xfrm>
              <a:off x="755700" y="4404926"/>
              <a:ext cx="288032" cy="288032"/>
            </a:xfrm>
            <a:prstGeom prst="ellipse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/>
            <p:cNvSpPr/>
            <p:nvPr/>
          </p:nvSpPr>
          <p:spPr>
            <a:xfrm>
              <a:off x="1691804" y="4140533"/>
              <a:ext cx="288032" cy="288032"/>
            </a:xfrm>
            <a:prstGeom prst="ellipse">
              <a:avLst/>
            </a:prstGeom>
            <a:ln>
              <a:prstDash val="dash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30" name="Прямая соединительная линия 29"/>
            <p:cNvCxnSpPr/>
            <p:nvPr/>
          </p:nvCxnSpPr>
          <p:spPr>
            <a:xfrm>
              <a:off x="1190080" y="2960271"/>
              <a:ext cx="573484" cy="1220708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Дуга 30"/>
            <p:cNvSpPr/>
            <p:nvPr/>
          </p:nvSpPr>
          <p:spPr>
            <a:xfrm rot="6766148">
              <a:off x="1073070" y="3139194"/>
              <a:ext cx="302155" cy="421232"/>
            </a:xfrm>
            <a:prstGeom prst="arc">
              <a:avLst>
                <a:gd name="adj1" fmla="val 16408307"/>
                <a:gd name="adj2" fmla="val 20733965"/>
              </a:avLst>
            </a:prstGeom>
            <a:ln w="19050"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1139229" y="3457228"/>
                  <a:ext cx="337593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ru-RU" sz="1400" i="1" smtClean="0">
                            <a:latin typeface="Cambria Math"/>
                            <a:ea typeface="Cambria Math"/>
                          </a:rPr>
                          <m:t>𝛼</m:t>
                        </m:r>
                      </m:oMath>
                    </m:oMathPara>
                  </a14:m>
                  <a:endParaRPr lang="ru-RU" sz="1400" dirty="0"/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39229" y="3457228"/>
                  <a:ext cx="337593" cy="307777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3" name="Овал 32"/>
            <p:cNvSpPr/>
            <p:nvPr/>
          </p:nvSpPr>
          <p:spPr>
            <a:xfrm>
              <a:off x="1046064" y="4404926"/>
              <a:ext cx="288032" cy="288032"/>
            </a:xfrm>
            <a:prstGeom prst="ellips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35" name="Прямая со стрелкой 34"/>
            <p:cNvCxnSpPr/>
            <p:nvPr/>
          </p:nvCxnSpPr>
          <p:spPr>
            <a:xfrm flipH="1">
              <a:off x="1308025" y="4140533"/>
              <a:ext cx="312456" cy="21436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Группа 57"/>
          <p:cNvGrpSpPr/>
          <p:nvPr/>
        </p:nvGrpSpPr>
        <p:grpSpPr>
          <a:xfrm>
            <a:off x="2422092" y="2739045"/>
            <a:ext cx="1862124" cy="1952486"/>
            <a:chOff x="2422092" y="2739045"/>
            <a:chExt cx="1862124" cy="1952486"/>
          </a:xfrm>
        </p:grpSpPr>
        <p:sp>
          <p:nvSpPr>
            <p:cNvPr id="38" name="Прямоугольник 37"/>
            <p:cNvSpPr/>
            <p:nvPr/>
          </p:nvSpPr>
          <p:spPr>
            <a:xfrm flipH="1">
              <a:off x="2710124" y="2739045"/>
              <a:ext cx="1296392" cy="219799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39" name="Прямая соединительная линия 38"/>
            <p:cNvCxnSpPr/>
            <p:nvPr/>
          </p:nvCxnSpPr>
          <p:spPr>
            <a:xfrm flipH="1">
              <a:off x="3502212" y="2962967"/>
              <a:ext cx="0" cy="144016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/>
            <p:cNvCxnSpPr/>
            <p:nvPr/>
          </p:nvCxnSpPr>
          <p:spPr>
            <a:xfrm flipH="1">
              <a:off x="3211848" y="2962967"/>
              <a:ext cx="0" cy="144016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Овал 40"/>
            <p:cNvSpPr/>
            <p:nvPr/>
          </p:nvSpPr>
          <p:spPr>
            <a:xfrm flipH="1">
              <a:off x="3358196" y="4403499"/>
              <a:ext cx="288032" cy="288032"/>
            </a:xfrm>
            <a:prstGeom prst="ellips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Овал 41"/>
            <p:cNvSpPr/>
            <p:nvPr/>
          </p:nvSpPr>
          <p:spPr>
            <a:xfrm flipH="1">
              <a:off x="2422092" y="4139106"/>
              <a:ext cx="288032" cy="288032"/>
            </a:xfrm>
            <a:prstGeom prst="ellipse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43" name="Прямая соединительная линия 42"/>
            <p:cNvCxnSpPr/>
            <p:nvPr/>
          </p:nvCxnSpPr>
          <p:spPr>
            <a:xfrm flipH="1">
              <a:off x="2638364" y="2958844"/>
              <a:ext cx="573484" cy="1220708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Дуга 43"/>
            <p:cNvSpPr/>
            <p:nvPr/>
          </p:nvSpPr>
          <p:spPr>
            <a:xfrm rot="14833852" flipH="1">
              <a:off x="3026703" y="3137767"/>
              <a:ext cx="302155" cy="421232"/>
            </a:xfrm>
            <a:prstGeom prst="arc">
              <a:avLst>
                <a:gd name="adj1" fmla="val 16408307"/>
                <a:gd name="adj2" fmla="val 20733965"/>
              </a:avLst>
            </a:prstGeom>
            <a:ln w="19050"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/>
                <p:cNvSpPr txBox="1"/>
                <p:nvPr/>
              </p:nvSpPr>
              <p:spPr>
                <a:xfrm flipH="1">
                  <a:off x="2904816" y="3611116"/>
                  <a:ext cx="337593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ru-RU" sz="1400" i="1" smtClean="0">
                            <a:latin typeface="Cambria Math"/>
                            <a:ea typeface="Cambria Math"/>
                          </a:rPr>
                          <m:t>𝛼</m:t>
                        </m:r>
                      </m:oMath>
                    </m:oMathPara>
                  </a14:m>
                  <a:endParaRPr lang="ru-RU" sz="1400" dirty="0"/>
                </a:p>
              </p:txBody>
            </p:sp>
          </mc:Choice>
          <mc:Fallback xmlns=""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flipH="1">
                  <a:off x="2904816" y="3611116"/>
                  <a:ext cx="337593" cy="307777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50" name="Группа 49"/>
            <p:cNvGrpSpPr/>
            <p:nvPr/>
          </p:nvGrpSpPr>
          <p:grpSpPr>
            <a:xfrm flipH="1">
              <a:off x="3333135" y="2958844"/>
              <a:ext cx="750033" cy="1220708"/>
              <a:chOff x="2790764" y="2942522"/>
              <a:chExt cx="750033" cy="1220708"/>
            </a:xfrm>
          </p:grpSpPr>
          <p:cxnSp>
            <p:nvCxnSpPr>
              <p:cNvPr id="47" name="Прямая соединительная линия 46"/>
              <p:cNvCxnSpPr/>
              <p:nvPr/>
            </p:nvCxnSpPr>
            <p:spPr>
              <a:xfrm flipH="1">
                <a:off x="2790764" y="2942522"/>
                <a:ext cx="573484" cy="1220708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Дуга 47"/>
              <p:cNvSpPr/>
              <p:nvPr/>
            </p:nvSpPr>
            <p:spPr>
              <a:xfrm rot="14833852" flipH="1">
                <a:off x="3179103" y="3121445"/>
                <a:ext cx="302155" cy="421232"/>
              </a:xfrm>
              <a:prstGeom prst="arc">
                <a:avLst>
                  <a:gd name="adj1" fmla="val 16408307"/>
                  <a:gd name="adj2" fmla="val 20733965"/>
                </a:avLst>
              </a:prstGeom>
              <a:ln w="19050"/>
            </p:spPr>
            <p:style>
              <a:lnRef idx="3">
                <a:schemeClr val="accent3"/>
              </a:lnRef>
              <a:fillRef idx="0">
                <a:schemeClr val="accent3"/>
              </a:fillRef>
              <a:effectRef idx="2">
                <a:schemeClr val="accent3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9" name="TextBox 48"/>
                  <p:cNvSpPr txBox="1"/>
                  <p:nvPr/>
                </p:nvSpPr>
                <p:spPr>
                  <a:xfrm flipH="1">
                    <a:off x="3057216" y="3594794"/>
                    <a:ext cx="337593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ru-RU" sz="1400" i="1" smtClean="0">
                              <a:latin typeface="Cambria Math"/>
                              <a:ea typeface="Cambria Math"/>
                            </a:rPr>
                            <m:t>𝛼</m:t>
                          </m:r>
                        </m:oMath>
                      </m:oMathPara>
                    </a14:m>
                    <a:endParaRPr lang="ru-RU" sz="1400" dirty="0"/>
                  </a:p>
                </p:txBody>
              </p:sp>
            </mc:Choice>
            <mc:Fallback xmlns="">
              <p:sp>
                <p:nvSpPr>
                  <p:cNvPr id="49" name="TextBox 4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flipH="1">
                    <a:off x="3057216" y="3594794"/>
                    <a:ext cx="337593" cy="307777"/>
                  </a:xfrm>
                  <a:prstGeom prst="rect">
                    <a:avLst/>
                  </a:prstGeom>
                  <a:blipFill rotWithShape="1"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ru-RU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53" name="Овал 52"/>
            <p:cNvSpPr/>
            <p:nvPr/>
          </p:nvSpPr>
          <p:spPr>
            <a:xfrm flipH="1">
              <a:off x="3062412" y="4403127"/>
              <a:ext cx="288032" cy="288032"/>
            </a:xfrm>
            <a:prstGeom prst="ellipse">
              <a:avLst/>
            </a:prstGeom>
            <a:ln>
              <a:prstDash val="dash"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54" name="Прямая со стрелкой 53"/>
            <p:cNvCxnSpPr/>
            <p:nvPr/>
          </p:nvCxnSpPr>
          <p:spPr>
            <a:xfrm flipH="1" flipV="1">
              <a:off x="2674498" y="4450646"/>
              <a:ext cx="322788" cy="19659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Овал 54"/>
            <p:cNvSpPr/>
            <p:nvPr/>
          </p:nvSpPr>
          <p:spPr>
            <a:xfrm>
              <a:off x="3996184" y="4139106"/>
              <a:ext cx="288032" cy="288032"/>
            </a:xfrm>
            <a:prstGeom prst="ellipse">
              <a:avLst/>
            </a:prstGeom>
            <a:ln>
              <a:prstDash val="dash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9" name="Прямоугольник 58"/>
          <p:cNvSpPr/>
          <p:nvPr/>
        </p:nvSpPr>
        <p:spPr>
          <a:xfrm>
            <a:off x="4572000" y="2985262"/>
            <a:ext cx="417671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векторная сумма импульсов тел, составляющих замкнутую систему, не меняется с течением времени при любых движениях и </a:t>
            </a:r>
            <a:r>
              <a:rPr lang="ru-RU" sz="2000" dirty="0" err="1" smtClean="0"/>
              <a:t>взаимо</a:t>
            </a:r>
            <a:r>
              <a:rPr lang="ru-RU" sz="2000" dirty="0" smtClean="0"/>
              <a:t>-действиях </a:t>
            </a:r>
            <a:r>
              <a:rPr lang="ru-RU" sz="2000" dirty="0"/>
              <a:t>этих тел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4571999" y="328003"/>
            <a:ext cx="417671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C00000"/>
                </a:solidFill>
              </a:rPr>
              <a:t>Замкнутая система </a:t>
            </a:r>
            <a:r>
              <a:rPr lang="ru-RU" sz="2400" dirty="0" smtClean="0">
                <a:solidFill>
                  <a:srgbClr val="C00000"/>
                </a:solidFill>
              </a:rPr>
              <a:t>тел </a:t>
            </a:r>
            <a:r>
              <a:rPr lang="ru-RU" sz="2000" dirty="0" smtClean="0"/>
              <a:t>— </a:t>
            </a:r>
            <a:r>
              <a:rPr lang="ru-RU" sz="2000" dirty="0"/>
              <a:t>совокупность физических тел, у которых </a:t>
            </a:r>
            <a:r>
              <a:rPr lang="ru-RU" sz="2000" dirty="0" smtClean="0"/>
              <a:t>взаимодействия </a:t>
            </a:r>
            <a:r>
              <a:rPr lang="ru-RU" sz="2000" dirty="0"/>
              <a:t>с внешними телами отсутствуют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598462" y="2618111"/>
            <a:ext cx="39336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Закон сохранения импульса: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208" y="251942"/>
            <a:ext cx="5350632" cy="473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065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1" grpId="0"/>
      <p:bldP spid="6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0" y="2571750"/>
            <a:ext cx="9144000" cy="25717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95288" y="1814430"/>
            <a:ext cx="8281282" cy="64809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739468" y="1068389"/>
            <a:ext cx="749671" cy="749671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7652428" y="1068389"/>
            <a:ext cx="749671" cy="749671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1747608" y="776719"/>
            <a:ext cx="115216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>
            <a:off x="6106096" y="778099"/>
            <a:ext cx="79211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289208" y="414979"/>
                <a:ext cx="425886" cy="3629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ru-RU" b="0" i="1" baseline="-25000" smtClean="0">
                          <a:solidFill>
                            <a:prstClr val="black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ru-RU" baseline="-250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9208" y="414979"/>
                <a:ext cx="425886" cy="362984"/>
              </a:xfrm>
              <a:prstGeom prst="rect">
                <a:avLst/>
              </a:prstGeom>
              <a:blipFill rotWithShape="1">
                <a:blip r:embed="rId3"/>
                <a:stretch>
                  <a:fillRect t="-21667" r="-1857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130655" y="405011"/>
                <a:ext cx="425886" cy="3629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ru-RU" b="0" i="1" baseline="-25000" smtClean="0">
                          <a:solidFill>
                            <a:prstClr val="black"/>
                          </a:solidFill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ru-RU" baseline="-250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0655" y="405011"/>
                <a:ext cx="425886" cy="362984"/>
              </a:xfrm>
              <a:prstGeom prst="rect">
                <a:avLst/>
              </a:prstGeom>
              <a:blipFill rotWithShape="1">
                <a:blip r:embed="rId4"/>
                <a:stretch>
                  <a:fillRect t="-21667" r="-202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Прямая со стрелкой 18"/>
          <p:cNvCxnSpPr/>
          <p:nvPr/>
        </p:nvCxnSpPr>
        <p:spPr>
          <a:xfrm>
            <a:off x="5060068" y="784280"/>
            <a:ext cx="154603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H="1">
            <a:off x="2928622" y="785281"/>
            <a:ext cx="100287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322496" y="422161"/>
                <a:ext cx="457946" cy="3629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ru-RU" b="0" i="1" baseline="-25000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1</m:t>
                      </m:r>
                      <m:r>
                        <a:rPr lang="ru-RU" b="0" i="1" baseline="30000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,</m:t>
                      </m:r>
                    </m:oMath>
                  </m:oMathPara>
                </a14:m>
                <a:endParaRPr lang="ru-RU" baseline="300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2496" y="422161"/>
                <a:ext cx="457946" cy="362984"/>
              </a:xfrm>
              <a:prstGeom prst="rect">
                <a:avLst/>
              </a:prstGeom>
              <a:blipFill rotWithShape="1">
                <a:blip r:embed="rId5"/>
                <a:stretch>
                  <a:fillRect t="-21667" r="-18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443115" y="412572"/>
                <a:ext cx="457946" cy="3629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ru-RU" b="0" i="1" baseline="-25000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2</m:t>
                      </m:r>
                      <m:r>
                        <a:rPr lang="ru-RU" b="0" i="1" baseline="30000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,</m:t>
                      </m:r>
                    </m:oMath>
                  </m:oMathPara>
                </a14:m>
                <a:endParaRPr lang="ru-RU" baseline="300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3115" y="412572"/>
                <a:ext cx="457946" cy="362984"/>
              </a:xfrm>
              <a:prstGeom prst="rect">
                <a:avLst/>
              </a:prstGeom>
              <a:blipFill rotWithShape="1">
                <a:blip r:embed="rId6"/>
                <a:stretch>
                  <a:fillRect t="-22034" r="-17333" b="-169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1263983" y="2613713"/>
                <a:ext cx="544572" cy="5064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4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n-US" sz="2400" i="1" baseline="-25000" smtClean="0">
                          <a:solidFill>
                            <a:prstClr val="black"/>
                          </a:solidFill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ru-RU" sz="2400" baseline="-250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3983" y="2613713"/>
                <a:ext cx="544572" cy="506421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393870" y="3451509"/>
                <a:ext cx="1372555" cy="4374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n-US" sz="2000" i="1" baseline="-25000" smtClean="0">
                          <a:solidFill>
                            <a:prstClr val="black"/>
                          </a:solidFill>
                          <a:latin typeface="Cambria Math"/>
                        </a:rPr>
                        <m:t>1</m:t>
                      </m:r>
                      <m:r>
                        <a:rPr lang="en-US" sz="200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00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𝑚</m:t>
                      </m:r>
                      <m:r>
                        <a:rPr lang="en-US" sz="2000" i="1" baseline="-25000" smtClean="0">
                          <a:solidFill>
                            <a:prstClr val="black"/>
                          </a:solidFill>
                          <a:latin typeface="Cambria Math"/>
                        </a:rPr>
                        <m:t>1</m:t>
                      </m:r>
                      <m:acc>
                        <m:accPr>
                          <m:chr m:val="⃗"/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n-US" sz="2000" i="1" baseline="-25000" smtClean="0">
                          <a:solidFill>
                            <a:prstClr val="black"/>
                          </a:solidFill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ru-RU" sz="2000" baseline="-250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870" y="3451509"/>
                <a:ext cx="1372555" cy="437492"/>
              </a:xfrm>
              <a:prstGeom prst="rect">
                <a:avLst/>
              </a:prstGeom>
              <a:blipFill rotWithShape="1">
                <a:blip r:embed="rId8"/>
                <a:stretch>
                  <a:fillRect t="-16667" r="-14667" b="-138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2311725" y="3456801"/>
                <a:ext cx="1372555" cy="4374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n-US" sz="2000" i="1" baseline="-25000" smtClean="0">
                          <a:solidFill>
                            <a:prstClr val="black"/>
                          </a:solidFill>
                          <a:latin typeface="Cambria Math"/>
                        </a:rPr>
                        <m:t>2</m:t>
                      </m:r>
                      <m:r>
                        <a:rPr lang="en-US" sz="200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00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𝑚</m:t>
                      </m:r>
                      <m:r>
                        <a:rPr lang="en-US" sz="2000" i="1" baseline="-25000" smtClean="0">
                          <a:solidFill>
                            <a:prstClr val="black"/>
                          </a:solidFill>
                          <a:latin typeface="Cambria Math"/>
                        </a:rPr>
                        <m:t>2</m:t>
                      </m:r>
                      <m:acc>
                        <m:accPr>
                          <m:chr m:val="⃗"/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n-US" sz="2000" i="1" baseline="-25000" smtClean="0">
                          <a:solidFill>
                            <a:prstClr val="black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ru-RU" sz="2000" baseline="-250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1725" y="3456801"/>
                <a:ext cx="1372555" cy="437492"/>
              </a:xfrm>
              <a:prstGeom prst="rect">
                <a:avLst/>
              </a:prstGeom>
              <a:blipFill rotWithShape="1">
                <a:blip r:embed="rId9"/>
                <a:stretch>
                  <a:fillRect t="-16667" r="-15111" b="-138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2" name="Стрелка вниз 51"/>
          <p:cNvSpPr/>
          <p:nvPr/>
        </p:nvSpPr>
        <p:spPr>
          <a:xfrm rot="1893024">
            <a:off x="1195780" y="3158113"/>
            <a:ext cx="293771" cy="3600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4" name="Стрелка вниз 53"/>
          <p:cNvSpPr/>
          <p:nvPr/>
        </p:nvSpPr>
        <p:spPr>
          <a:xfrm rot="19706976" flipH="1">
            <a:off x="2724774" y="3158116"/>
            <a:ext cx="293771" cy="3600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407635" y="4096703"/>
                <a:ext cx="1413336" cy="6387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n-US" i="1" baseline="-25000" smtClean="0">
                          <a:solidFill>
                            <a:prstClr val="black"/>
                          </a:solidFill>
                          <a:latin typeface="Cambria Math"/>
                        </a:rPr>
                        <m:t>1</m:t>
                      </m:r>
                      <m:r>
                        <a:rPr lang="en-US" i="1" smtClean="0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</m:acc>
                          <m:r>
                            <a:rPr lang="en-US" i="1" baseline="-25000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1</m:t>
                          </m:r>
                          <m:r>
                            <a:rPr lang="ru-RU" b="0" i="1" baseline="30000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,</m:t>
                          </m:r>
                          <m:r>
                            <a:rPr lang="en-US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−</m:t>
                          </m:r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</m:acc>
                          <m:r>
                            <a:rPr lang="ru-RU" b="0" i="1" baseline="-25000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Δ</m:t>
                          </m:r>
                          <m:r>
                            <a:rPr lang="en-US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ru-RU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635" y="4096703"/>
                <a:ext cx="1413336" cy="63876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2266359" y="4082375"/>
                <a:ext cx="1463286" cy="6387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n-US" i="1" baseline="-25000" smtClean="0">
                          <a:solidFill>
                            <a:prstClr val="black"/>
                          </a:solidFill>
                          <a:latin typeface="Cambria Math"/>
                        </a:rPr>
                        <m:t>2</m:t>
                      </m:r>
                      <m:r>
                        <a:rPr lang="en-US" i="1" smtClean="0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</m:acc>
                          <m:r>
                            <a:rPr lang="ru-RU" b="0" i="1" baseline="-25000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2</m:t>
                          </m:r>
                          <m:r>
                            <a:rPr lang="ru-RU" b="0" i="1" baseline="30000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,</m:t>
                          </m:r>
                          <m:r>
                            <a:rPr lang="en-US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−</m:t>
                          </m:r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</m:acc>
                          <m:r>
                            <a:rPr lang="ru-RU" b="0" i="1" baseline="-25000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Δ</m:t>
                          </m:r>
                          <m:r>
                            <a:rPr lang="en-US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ru-RU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6359" y="4082375"/>
                <a:ext cx="1463286" cy="638765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Левая фигурная скобка 56"/>
          <p:cNvSpPr/>
          <p:nvPr/>
        </p:nvSpPr>
        <p:spPr>
          <a:xfrm rot="10800000">
            <a:off x="3592684" y="2591721"/>
            <a:ext cx="273921" cy="2167651"/>
          </a:xfrm>
          <a:prstGeom prst="leftBrace">
            <a:avLst>
              <a:gd name="adj1" fmla="val 53226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59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3789967" y="2647154"/>
                <a:ext cx="2207976" cy="578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𝑚</m:t>
                      </m:r>
                      <m:r>
                        <a:rPr lang="en-US" sz="1600" i="1" baseline="-25000" smtClean="0">
                          <a:solidFill>
                            <a:prstClr val="black"/>
                          </a:solidFill>
                          <a:latin typeface="Cambria Math"/>
                        </a:rPr>
                        <m:t>1</m:t>
                      </m:r>
                      <m:f>
                        <m:fPr>
                          <m:ctrlPr>
                            <a:rPr lang="en-US" sz="16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acc>
                            <m:accPr>
                              <m:chr m:val="⃗"/>
                              <m:ctrlPr>
                                <a:rPr lang="en-US" sz="16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16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</m:acc>
                          <m:r>
                            <a:rPr lang="en-US" sz="1600" i="1" baseline="-2500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1</m:t>
                          </m:r>
                          <m:r>
                            <a:rPr lang="ru-RU" sz="1600" i="1" baseline="3000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,</m:t>
                          </m:r>
                          <m:r>
                            <a:rPr lang="en-US" sz="16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−</m:t>
                          </m:r>
                          <m:acc>
                            <m:accPr>
                              <m:chr m:val="⃗"/>
                              <m:ctrlPr>
                                <a:rPr lang="en-US" sz="16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16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</m:acc>
                          <m:r>
                            <a:rPr lang="ru-RU" sz="1600" i="1" baseline="-2500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sz="16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Δ</m:t>
                          </m:r>
                          <m:r>
                            <a:rPr lang="en-US" sz="16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  <m:r>
                        <a:rPr lang="en-US" sz="160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60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𝑚</m:t>
                      </m:r>
                      <m:r>
                        <a:rPr lang="en-US" sz="1600" i="1" baseline="-25000" smtClean="0">
                          <a:solidFill>
                            <a:prstClr val="black"/>
                          </a:solidFill>
                          <a:latin typeface="Cambria Math"/>
                        </a:rPr>
                        <m:t>2</m:t>
                      </m:r>
                      <m:f>
                        <m:fPr>
                          <m:ctrlPr>
                            <a:rPr lang="en-US" sz="16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acc>
                            <m:accPr>
                              <m:chr m:val="⃗"/>
                              <m:ctrlPr>
                                <a:rPr lang="en-US" sz="16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16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</m:acc>
                          <m:r>
                            <a:rPr lang="ru-RU" sz="1600" i="1" baseline="-2500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2</m:t>
                          </m:r>
                          <m:r>
                            <a:rPr lang="ru-RU" sz="1600" i="1" baseline="3000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,</m:t>
                          </m:r>
                          <m:r>
                            <a:rPr lang="en-US" sz="16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−</m:t>
                          </m:r>
                          <m:acc>
                            <m:accPr>
                              <m:chr m:val="⃗"/>
                              <m:ctrlPr>
                                <a:rPr lang="en-US" sz="16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16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</m:acc>
                          <m:r>
                            <a:rPr lang="ru-RU" sz="1600" i="1" baseline="-2500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sz="16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Δ</m:t>
                          </m:r>
                          <m:r>
                            <a:rPr lang="en-US" sz="16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ru-RU" sz="1600" baseline="-250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9967" y="2647154"/>
                <a:ext cx="2207976" cy="578107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Скругленный прямоугольник 61"/>
          <p:cNvSpPr/>
          <p:nvPr/>
        </p:nvSpPr>
        <p:spPr>
          <a:xfrm>
            <a:off x="4359181" y="3468026"/>
            <a:ext cx="3914801" cy="50147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 flipV="1">
            <a:off x="1114303" y="586503"/>
            <a:ext cx="0" cy="839571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07635" y="791148"/>
            <a:ext cx="445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prstClr val="black"/>
                </a:solidFill>
              </a:rPr>
              <a:t>m</a:t>
            </a:r>
            <a:r>
              <a:rPr lang="en-US" baseline="-25000" dirty="0" smtClean="0">
                <a:solidFill>
                  <a:prstClr val="black"/>
                </a:solidFill>
              </a:rPr>
              <a:t>1</a:t>
            </a:r>
            <a:endParaRPr lang="ru-RU" i="1" dirty="0">
              <a:solidFill>
                <a:prstClr val="black"/>
              </a:solidFill>
            </a:endParaRPr>
          </a:p>
        </p:txBody>
      </p:sp>
      <p:cxnSp>
        <p:nvCxnSpPr>
          <p:cNvPr id="36" name="Прямая со стрелкой 35"/>
          <p:cNvCxnSpPr/>
          <p:nvPr/>
        </p:nvCxnSpPr>
        <p:spPr>
          <a:xfrm>
            <a:off x="1112905" y="1426074"/>
            <a:ext cx="0" cy="839571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V="1">
            <a:off x="8037733" y="586502"/>
            <a:ext cx="0" cy="839571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>
            <a:off x="8037773" y="1426073"/>
            <a:ext cx="0" cy="839571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8318682" y="751068"/>
            <a:ext cx="445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prstClr val="black"/>
                </a:solidFill>
              </a:rPr>
              <a:t>m</a:t>
            </a:r>
            <a:r>
              <a:rPr lang="ru-RU" baseline="-25000" dirty="0" smtClean="0">
                <a:solidFill>
                  <a:prstClr val="black"/>
                </a:solidFill>
              </a:rPr>
              <a:t>2</a:t>
            </a:r>
            <a:endParaRPr lang="ru-RU" i="1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086080" y="1961040"/>
                <a:ext cx="6615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𝑚</m:t>
                      </m:r>
                      <m:r>
                        <a:rPr lang="en-US" b="0" i="1" baseline="-25000" smtClean="0">
                          <a:solidFill>
                            <a:schemeClr val="bg1"/>
                          </a:solidFill>
                          <a:latin typeface="Cambria Math"/>
                        </a:rPr>
                        <m:t>1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𝑔</m:t>
                          </m:r>
                        </m:e>
                      </m:acc>
                    </m:oMath>
                  </m:oMathPara>
                </a14:m>
                <a:endParaRPr lang="ru-RU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6080" y="1961040"/>
                <a:ext cx="661528" cy="369332"/>
              </a:xfrm>
              <a:prstGeom prst="rect">
                <a:avLst/>
              </a:prstGeom>
              <a:blipFill rotWithShape="1">
                <a:blip r:embed="rId13"/>
                <a:stretch>
                  <a:fillRect t="-23333" r="-39450" b="-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8071335" y="1953809"/>
                <a:ext cx="6615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𝑚</m:t>
                      </m:r>
                      <m:r>
                        <a:rPr lang="en-US" b="0" i="1" baseline="-25000" smtClean="0">
                          <a:solidFill>
                            <a:schemeClr val="bg1"/>
                          </a:solidFill>
                          <a:latin typeface="Cambria Math"/>
                        </a:rPr>
                        <m:t>2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𝑔</m:t>
                          </m:r>
                        </m:e>
                      </m:acc>
                    </m:oMath>
                  </m:oMathPara>
                </a14:m>
                <a:endParaRPr lang="ru-RU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1335" y="1953809"/>
                <a:ext cx="661528" cy="369332"/>
              </a:xfrm>
              <a:prstGeom prst="rect">
                <a:avLst/>
              </a:prstGeom>
              <a:blipFill rotWithShape="1">
                <a:blip r:embed="rId14"/>
                <a:stretch>
                  <a:fillRect t="-23333" r="-39450" b="-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1086080" y="566402"/>
                <a:ext cx="478849" cy="402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𝑁</m:t>
                          </m:r>
                        </m:e>
                      </m:acc>
                      <m:r>
                        <a:rPr lang="en-US" b="0" i="1" baseline="-25000" smtClean="0">
                          <a:solidFill>
                            <a:schemeClr val="tx1"/>
                          </a:solidFill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ru-RU" baseline="-25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6080" y="566402"/>
                <a:ext cx="478849" cy="402931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7600408" y="566529"/>
                <a:ext cx="478849" cy="402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𝑁</m:t>
                          </m:r>
                        </m:e>
                      </m:acc>
                      <m:r>
                        <a:rPr lang="en-US" b="0" i="1" baseline="-25000" smtClean="0">
                          <a:solidFill>
                            <a:schemeClr val="tx1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ru-RU" baseline="-25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0408" y="566529"/>
                <a:ext cx="478849" cy="402931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Прямая со стрелкой 12"/>
          <p:cNvCxnSpPr/>
          <p:nvPr/>
        </p:nvCxnSpPr>
        <p:spPr>
          <a:xfrm flipH="1">
            <a:off x="381988" y="1432426"/>
            <a:ext cx="745448" cy="0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>
            <a:off x="8027263" y="1430231"/>
            <a:ext cx="745448" cy="0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07236" y="1411499"/>
                <a:ext cx="618503" cy="402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ru-RU" b="0" i="1" baseline="-25000" smtClean="0">
                          <a:latin typeface="Cambria Math"/>
                        </a:rPr>
                        <m:t>тр1</m:t>
                      </m:r>
                    </m:oMath>
                  </m:oMathPara>
                </a14:m>
                <a:endParaRPr lang="ru-RU" baseline="-250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236" y="1411499"/>
                <a:ext cx="618503" cy="402931"/>
              </a:xfrm>
              <a:prstGeom prst="rect">
                <a:avLst/>
              </a:prstGeom>
              <a:blipFill rotWithShape="1">
                <a:blip r:embed="rId17"/>
                <a:stretch>
                  <a:fillRect t="-21212" r="-1980" b="-1212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8306397" y="1419622"/>
                <a:ext cx="618503" cy="402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ru-RU" b="0" i="1" baseline="-25000" smtClean="0">
                          <a:latin typeface="Cambria Math"/>
                        </a:rPr>
                        <m:t>тр2</m:t>
                      </m:r>
                    </m:oMath>
                  </m:oMathPara>
                </a14:m>
                <a:endParaRPr lang="ru-RU" baseline="-250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6397" y="1419622"/>
                <a:ext cx="618503" cy="402931"/>
              </a:xfrm>
              <a:prstGeom prst="rect">
                <a:avLst/>
              </a:prstGeom>
              <a:blipFill rotWithShape="1">
                <a:blip r:embed="rId18"/>
                <a:stretch>
                  <a:fillRect t="-21212" r="-1980" b="-1212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3445185" y="1219567"/>
            <a:ext cx="22536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Замкнутая система</a:t>
            </a:r>
            <a:endParaRPr lang="ru-RU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Прямоугольник 23"/>
              <p:cNvSpPr/>
              <p:nvPr/>
            </p:nvSpPr>
            <p:spPr>
              <a:xfrm>
                <a:off x="2273034" y="2623822"/>
                <a:ext cx="567014" cy="5064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n-US" sz="2400" i="1" baseline="-25000">
                          <a:solidFill>
                            <a:prstClr val="black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24" name="Прямоугольник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3034" y="2623822"/>
                <a:ext cx="567014" cy="506421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1676574" y="2646201"/>
                <a:ext cx="79752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b="0" i="1" smtClean="0">
                          <a:latin typeface="Cambria Math"/>
                        </a:rPr>
                        <m:t>=−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6574" y="2646201"/>
                <a:ext cx="797526" cy="461665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6502151" y="2766929"/>
                <a:ext cx="249549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𝑚</m:t>
                      </m:r>
                      <m:r>
                        <a:rPr lang="en-US" sz="1600" i="1" baseline="-25000" smtClean="0">
                          <a:solidFill>
                            <a:prstClr val="black"/>
                          </a:solidFill>
                          <a:latin typeface="Cambria Math"/>
                        </a:rPr>
                        <m:t>1</m:t>
                      </m:r>
                      <m:r>
                        <a:rPr lang="ru-RU" sz="16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(</m:t>
                      </m:r>
                      <m:acc>
                        <m:accPr>
                          <m:chr m:val="⃗"/>
                          <m:ctrlPr>
                            <a:rPr lang="en-US" sz="16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en-US" sz="1600" i="1" baseline="-25000">
                          <a:solidFill>
                            <a:prstClr val="black"/>
                          </a:solidFill>
                          <a:latin typeface="Cambria Math"/>
                        </a:rPr>
                        <m:t>1</m:t>
                      </m:r>
                      <m:r>
                        <a:rPr lang="ru-RU" sz="1600" i="1" baseline="30000">
                          <a:solidFill>
                            <a:prstClr val="black"/>
                          </a:solidFill>
                          <a:latin typeface="Cambria Math"/>
                        </a:rPr>
                        <m:t>,</m:t>
                      </m:r>
                      <m:r>
                        <a:rPr lang="en-US" sz="1600" i="1">
                          <a:solidFill>
                            <a:prstClr val="black"/>
                          </a:solidFill>
                          <a:latin typeface="Cambria Math"/>
                        </a:rPr>
                        <m:t>−</m:t>
                      </m:r>
                      <m:acc>
                        <m:accPr>
                          <m:chr m:val="⃗"/>
                          <m:ctrlPr>
                            <a:rPr lang="en-US" sz="16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ru-RU" sz="1600" i="1" baseline="-25000">
                          <a:solidFill>
                            <a:prstClr val="black"/>
                          </a:solidFill>
                          <a:latin typeface="Cambria Math"/>
                        </a:rPr>
                        <m:t>1</m:t>
                      </m:r>
                      <m:r>
                        <a:rPr lang="ru-RU" sz="16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)</m:t>
                      </m:r>
                      <m:r>
                        <a:rPr lang="en-US" sz="160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60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𝑚</m:t>
                      </m:r>
                      <m:r>
                        <a:rPr lang="en-US" sz="1600" i="1" baseline="-25000" smtClean="0">
                          <a:solidFill>
                            <a:prstClr val="black"/>
                          </a:solidFill>
                          <a:latin typeface="Cambria Math"/>
                        </a:rPr>
                        <m:t>2</m:t>
                      </m:r>
                      <m:r>
                        <a:rPr lang="ru-RU" sz="16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(</m:t>
                      </m:r>
                      <m:acc>
                        <m:accPr>
                          <m:chr m:val="⃗"/>
                          <m:ctrlPr>
                            <a:rPr lang="en-US" sz="16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ru-RU" sz="1600" i="1" baseline="-25000">
                          <a:solidFill>
                            <a:prstClr val="black"/>
                          </a:solidFill>
                          <a:latin typeface="Cambria Math"/>
                        </a:rPr>
                        <m:t>2</m:t>
                      </m:r>
                      <m:r>
                        <a:rPr lang="ru-RU" sz="1600" i="1" baseline="30000">
                          <a:solidFill>
                            <a:prstClr val="black"/>
                          </a:solidFill>
                          <a:latin typeface="Cambria Math"/>
                        </a:rPr>
                        <m:t>,</m:t>
                      </m:r>
                      <m:r>
                        <a:rPr lang="en-US" sz="1600" i="1">
                          <a:solidFill>
                            <a:prstClr val="black"/>
                          </a:solidFill>
                          <a:latin typeface="Cambria Math"/>
                        </a:rPr>
                        <m:t>−</m:t>
                      </m:r>
                      <m:acc>
                        <m:accPr>
                          <m:chr m:val="⃗"/>
                          <m:ctrlPr>
                            <a:rPr lang="en-US" sz="16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6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ru-RU" sz="1600" i="1" baseline="-25000">
                          <a:solidFill>
                            <a:prstClr val="black"/>
                          </a:solidFill>
                          <a:latin typeface="Cambria Math"/>
                        </a:rPr>
                        <m:t>2</m:t>
                      </m:r>
                      <m:r>
                        <a:rPr lang="ru-RU" sz="16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ru-RU" sz="1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2151" y="2766929"/>
                <a:ext cx="2495491" cy="338554"/>
              </a:xfrm>
              <a:prstGeom prst="rect">
                <a:avLst/>
              </a:prstGeom>
              <a:blipFill rotWithShape="1">
                <a:blip r:embed="rId21"/>
                <a:stretch>
                  <a:fillRect t="-14545" r="-2200" b="-1090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Стрелка вправо 27"/>
          <p:cNvSpPr/>
          <p:nvPr/>
        </p:nvSpPr>
        <p:spPr>
          <a:xfrm>
            <a:off x="6139915" y="2784693"/>
            <a:ext cx="298586" cy="3030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4304434" y="3468026"/>
                <a:ext cx="396954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𝑚</m:t>
                      </m:r>
                      <m:r>
                        <a:rPr lang="en-US" sz="2400" i="1" baseline="-25000" smtClean="0">
                          <a:solidFill>
                            <a:schemeClr val="tx1"/>
                          </a:solidFill>
                          <a:latin typeface="Cambria Math"/>
                        </a:rPr>
                        <m:t>1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ru-RU" sz="2400" i="1" baseline="-25000">
                          <a:solidFill>
                            <a:schemeClr val="tx1"/>
                          </a:solidFill>
                          <a:latin typeface="Cambria Math"/>
                        </a:rPr>
                        <m:t>1</m:t>
                      </m:r>
                      <m:r>
                        <a:rPr lang="ru-RU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𝑚</m:t>
                      </m:r>
                      <m:r>
                        <a:rPr lang="en-US" sz="2400" b="0" i="1" baseline="-25000" smtClean="0">
                          <a:solidFill>
                            <a:schemeClr val="tx1"/>
                          </a:solidFill>
                          <a:latin typeface="Cambria Math"/>
                        </a:rPr>
                        <m:t>2</m:t>
                      </m:r>
                      <m:acc>
                        <m:accPr>
                          <m:chr m:val="⃗"/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en-US" sz="2400" b="0" i="1" baseline="-25000" smtClean="0">
                          <a:solidFill>
                            <a:schemeClr val="tx1"/>
                          </a:solidFill>
                          <a:latin typeface="Cambria Math"/>
                        </a:rPr>
                        <m:t>2</m:t>
                      </m:r>
                      <m:r>
                        <a:rPr lang="en-US" sz="24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𝑚</m:t>
                      </m:r>
                      <m:r>
                        <a:rPr lang="en-US" sz="2400" b="0" i="1" baseline="-25000" smtClean="0">
                          <a:solidFill>
                            <a:schemeClr val="tx1"/>
                          </a:solidFill>
                          <a:latin typeface="Cambria Math"/>
                        </a:rPr>
                        <m:t>1</m:t>
                      </m:r>
                      <m:acc>
                        <m:accPr>
                          <m:chr m:val="⃗"/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en-US" sz="2400" b="0" i="1" baseline="-25000" smtClean="0">
                          <a:solidFill>
                            <a:schemeClr val="tx1"/>
                          </a:solidFill>
                          <a:latin typeface="Cambria Math"/>
                        </a:rPr>
                        <m:t>1</m:t>
                      </m:r>
                      <m:r>
                        <a:rPr lang="en-US" sz="2400" b="0" i="1" baseline="30000" smtClean="0">
                          <a:solidFill>
                            <a:schemeClr val="tx1"/>
                          </a:solidFill>
                          <a:latin typeface="Cambria Math"/>
                        </a:rPr>
                        <m:t>,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r>
                        <a:rPr lang="en-US" sz="24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𝑚</m:t>
                      </m:r>
                      <m:r>
                        <a:rPr lang="en-US" sz="2400" b="0" i="1" baseline="-25000" smtClean="0">
                          <a:solidFill>
                            <a:schemeClr val="tx1"/>
                          </a:solidFill>
                          <a:latin typeface="Cambria Math"/>
                        </a:rPr>
                        <m:t>2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ru-RU" sz="2400" i="1" baseline="-25000">
                          <a:solidFill>
                            <a:schemeClr val="tx1"/>
                          </a:solidFill>
                          <a:latin typeface="Cambria Math"/>
                        </a:rPr>
                        <m:t>2</m:t>
                      </m:r>
                      <m:r>
                        <a:rPr lang="ru-RU" sz="2400" i="1" baseline="30000">
                          <a:solidFill>
                            <a:schemeClr val="tx1"/>
                          </a:solidFill>
                          <a:latin typeface="Cambria Math"/>
                        </a:rPr>
                        <m:t>,</m:t>
                      </m:r>
                    </m:oMath>
                  </m:oMathPara>
                </a14:m>
                <a:endParaRPr lang="ru-RU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4434" y="3468026"/>
                <a:ext cx="3969548" cy="461665"/>
              </a:xfrm>
              <a:prstGeom prst="rect">
                <a:avLst/>
              </a:prstGeom>
              <a:blipFill rotWithShape="1">
                <a:blip r:embed="rId22"/>
                <a:stretch>
                  <a:fillRect t="-19737" r="-5069" b="-263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4696105" y="4116990"/>
            <a:ext cx="32409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chemeClr val="tx2"/>
                </a:solidFill>
              </a:rPr>
              <a:t>Закон сохранения импульса</a:t>
            </a:r>
            <a:endParaRPr lang="ru-RU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915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7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7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" dur="75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5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" dur="75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2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" dur="7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75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75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2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5" dur="75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75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7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75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75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2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1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6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44444E-6 L 0.33091 -0.00463 " pathEditMode="relative" rAng="0" ptsTypes="AA">
                                      <p:cBhvr>
                                        <p:cTn id="15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45" y="-247"/>
                                    </p:animMotion>
                                  </p:childTnLst>
                                </p:cTn>
                              </p:par>
                              <p:par>
                                <p:cTn id="154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4.44444E-6 L -0.33837 -0.00463 " pathEditMode="relative" rAng="0" ptsTypes="AA">
                                      <p:cBhvr>
                                        <p:cTn id="15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27" y="-2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000"/>
                            </p:stCondLst>
                            <p:childTnLst>
                              <p:par>
                                <p:cTn id="15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35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309 -0.00463 L -0.00573 -0.00463 " pathEditMode="relative" rAng="0" ptsTypes="AA">
                                      <p:cBhvr>
                                        <p:cTn id="17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40" y="0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63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3837 -0.00463 L 0.00816 -0.00463 " pathEditMode="relative" rAng="0" ptsTypes="AA">
                                      <p:cBhvr>
                                        <p:cTn id="17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26" y="0"/>
                                    </p:animMotion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500"/>
                            </p:stCondLst>
                            <p:childTnLst>
                              <p:par>
                                <p:cTn id="2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500"/>
                            </p:stCondLst>
                            <p:childTnLst>
                              <p:par>
                                <p:cTn id="2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500"/>
                            </p:stCondLst>
                            <p:childTnLst>
                              <p:par>
                                <p:cTn id="2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1" fill="hold">
                            <p:stCondLst>
                              <p:cond delay="500"/>
                            </p:stCondLst>
                            <p:childTnLst>
                              <p:par>
                                <p:cTn id="2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17" grpId="0"/>
      <p:bldP spid="17" grpId="1"/>
      <p:bldP spid="18" grpId="0"/>
      <p:bldP spid="18" grpId="1"/>
      <p:bldP spid="21" grpId="0"/>
      <p:bldP spid="22" grpId="0"/>
      <p:bldP spid="43" grpId="0"/>
      <p:bldP spid="44" grpId="0"/>
      <p:bldP spid="46" grpId="0"/>
      <p:bldP spid="52" grpId="0" animBg="1"/>
      <p:bldP spid="54" grpId="0" animBg="1"/>
      <p:bldP spid="53" grpId="0"/>
      <p:bldP spid="58" grpId="0"/>
      <p:bldP spid="57" grpId="0" animBg="1"/>
      <p:bldP spid="61" grpId="0"/>
      <p:bldP spid="62" grpId="0" animBg="1"/>
      <p:bldP spid="35" grpId="0"/>
      <p:bldP spid="39" grpId="0"/>
      <p:bldP spid="10" grpId="0"/>
      <p:bldP spid="10" grpId="1"/>
      <p:bldP spid="41" grpId="0"/>
      <p:bldP spid="41" grpId="1"/>
      <p:bldP spid="42" grpId="0"/>
      <p:bldP spid="42" grpId="1"/>
      <p:bldP spid="48" grpId="0"/>
      <p:bldP spid="48" grpId="1"/>
      <p:bldP spid="15" grpId="0"/>
      <p:bldP spid="15" grpId="1"/>
      <p:bldP spid="51" grpId="0"/>
      <p:bldP spid="51" grpId="1"/>
      <p:bldP spid="23" grpId="0"/>
      <p:bldP spid="23" grpId="1"/>
      <p:bldP spid="24" grpId="0"/>
      <p:bldP spid="25" grpId="0"/>
      <p:bldP spid="60" grpId="0"/>
      <p:bldP spid="28" grpId="0" animBg="1"/>
      <p:bldP spid="63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288" y="395328"/>
            <a:ext cx="83534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</a:rPr>
              <a:t>В случае незамкнутой системы закон сохранения импульса используется если: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288" y="1491630"/>
            <a:ext cx="6870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rgbClr val="005C2A"/>
              </a:buClr>
              <a:buFont typeface="Wingdings" pitchFamily="2" charset="2"/>
              <a:buChar char="Ø"/>
            </a:pPr>
            <a:r>
              <a:rPr lang="ru-RU" sz="2400" dirty="0" smtClean="0"/>
              <a:t>геометрическая </a:t>
            </a:r>
            <a:r>
              <a:rPr lang="ru-RU" sz="2400" dirty="0"/>
              <a:t>сумма внешних сил равна </a:t>
            </a:r>
            <a:r>
              <a:rPr lang="ru-RU" sz="2400" dirty="0" smtClean="0"/>
              <a:t>нулю;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95288" y="2283718"/>
            <a:ext cx="83552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5C2A"/>
              </a:buClr>
              <a:buFont typeface="Wingdings" pitchFamily="2" charset="2"/>
              <a:buChar char="Ø"/>
            </a:pPr>
            <a:r>
              <a:rPr lang="ru-RU" sz="2400" dirty="0" smtClean="0"/>
              <a:t>проекция </a:t>
            </a:r>
            <a:r>
              <a:rPr lang="ru-RU" sz="2400" dirty="0"/>
              <a:t>равнодействующей силы на некоторое направление равна нулю, то вдоль этого направления закон сохранения импульса выполняется</a:t>
            </a:r>
            <a:r>
              <a:rPr lang="ru-RU" sz="2400" dirty="0" smtClean="0"/>
              <a:t>;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406004" y="3746996"/>
            <a:ext cx="44033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rgbClr val="005C2A"/>
              </a:buClr>
              <a:buFont typeface="Wingdings" pitchFamily="2" charset="2"/>
              <a:buChar char="Ø"/>
            </a:pPr>
            <a:r>
              <a:rPr lang="ru-RU" sz="2400" dirty="0"/>
              <a:t>время взаимодействия мало 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559917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55776" y="262202"/>
            <a:ext cx="40645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Реактивное движение</a:t>
            </a:r>
            <a:endParaRPr lang="ru-RU" sz="3200" dirty="0">
              <a:solidFill>
                <a:srgbClr val="C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631"/>
          <a:stretch/>
        </p:blipFill>
        <p:spPr bwMode="auto">
          <a:xfrm>
            <a:off x="460635" y="986815"/>
            <a:ext cx="2423196" cy="20847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2" name="Picture 4" descr="http://farm2.staticflickr.com/1268/931247866_5b1bdea44f_b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66" r="3530"/>
          <a:stretch/>
        </p:blipFill>
        <p:spPr bwMode="auto">
          <a:xfrm>
            <a:off x="3376433" y="995199"/>
            <a:ext cx="2423196" cy="20764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587" r="6503"/>
          <a:stretch/>
        </p:blipFill>
        <p:spPr bwMode="auto">
          <a:xfrm>
            <a:off x="6318162" y="986815"/>
            <a:ext cx="2414130" cy="20764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7" name="TextBox 6"/>
          <p:cNvSpPr txBox="1"/>
          <p:nvPr/>
        </p:nvSpPr>
        <p:spPr>
          <a:xfrm>
            <a:off x="367506" y="3532009"/>
            <a:ext cx="83534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Реактивное движение </a:t>
            </a:r>
            <a:r>
              <a:rPr lang="ru-RU" sz="2400" dirty="0" smtClean="0"/>
              <a:t>— движение </a:t>
            </a:r>
            <a:r>
              <a:rPr lang="ru-RU" sz="2400" dirty="0"/>
              <a:t>тела, возникающее при отделении от тела его части с некоторой относительно тела скоростью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4235" y="1158168"/>
            <a:ext cx="2599596" cy="3810095"/>
          </a:xfrm>
          <a:prstGeom prst="rect">
            <a:avLst/>
          </a:prstGeom>
        </p:spPr>
      </p:pic>
      <p:sp>
        <p:nvSpPr>
          <p:cNvPr id="4" name="Выноска-облако 3"/>
          <p:cNvSpPr/>
          <p:nvPr/>
        </p:nvSpPr>
        <p:spPr>
          <a:xfrm>
            <a:off x="2883831" y="1014152"/>
            <a:ext cx="3434331" cy="2133662"/>
          </a:xfrm>
          <a:prstGeom prst="cloudCallout">
            <a:avLst>
              <a:gd name="adj1" fmla="val -73648"/>
              <a:gd name="adj2" fmla="val 22929"/>
            </a:avLst>
          </a:prstGeom>
          <a:gradFill flip="none" rotWithShape="1">
            <a:gsLst>
              <a:gs pos="0">
                <a:schemeClr val="bg1">
                  <a:lumMod val="85000"/>
                  <a:shade val="30000"/>
                  <a:satMod val="115000"/>
                </a:schemeClr>
              </a:gs>
              <a:gs pos="50000">
                <a:schemeClr val="bg1">
                  <a:lumMod val="85000"/>
                  <a:shade val="67500"/>
                  <a:satMod val="115000"/>
                </a:schemeClr>
              </a:gs>
              <a:gs pos="100000">
                <a:schemeClr val="bg1">
                  <a:lumMod val="8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А что такое реактивное движение?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249831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4" grpId="0" animBg="1"/>
      <p:bldP spid="4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105" y="444674"/>
            <a:ext cx="4032696" cy="42153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5" name="Прямая со стрелкой 4"/>
          <p:cNvCxnSpPr/>
          <p:nvPr/>
        </p:nvCxnSpPr>
        <p:spPr>
          <a:xfrm>
            <a:off x="2257628" y="1772047"/>
            <a:ext cx="709348" cy="655688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 rot="20879822">
                <a:off x="2479840" y="1681573"/>
                <a:ext cx="483273" cy="4531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40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400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ru-RU" sz="2400" b="0" i="1" baseline="-25000" smtClean="0">
                          <a:solidFill>
                            <a:schemeClr val="bg1"/>
                          </a:solidFill>
                          <a:latin typeface="Cambria Math"/>
                        </a:rPr>
                        <m:t>г</m:t>
                      </m:r>
                    </m:oMath>
                  </m:oMathPara>
                </a14:m>
                <a:endParaRPr lang="ru-RU" sz="2400" baseline="-25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879822">
                <a:off x="2479840" y="1681573"/>
                <a:ext cx="483273" cy="453137"/>
              </a:xfrm>
              <a:prstGeom prst="rect">
                <a:avLst/>
              </a:prstGeom>
              <a:blipFill rotWithShape="1">
                <a:blip r:embed="rId4"/>
                <a:stretch>
                  <a:fillRect t="-18889" r="-2021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Прямая со стрелкой 7"/>
          <p:cNvCxnSpPr/>
          <p:nvPr/>
        </p:nvCxnSpPr>
        <p:spPr>
          <a:xfrm flipH="1" flipV="1">
            <a:off x="1392052" y="1080309"/>
            <a:ext cx="648072" cy="520822"/>
          </a:xfrm>
          <a:prstGeom prst="straightConnector1">
            <a:avLst/>
          </a:prstGeom>
          <a:ln w="2857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 rot="21250400">
                <a:off x="1620543" y="1011586"/>
                <a:ext cx="496097" cy="4531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400" i="1" smtClean="0">
                              <a:solidFill>
                                <a:srgbClr val="FFFF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400" i="1" smtClean="0">
                              <a:solidFill>
                                <a:srgbClr val="FFFF00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ru-RU" sz="2400" b="0" i="1" baseline="-25000" smtClean="0">
                          <a:solidFill>
                            <a:srgbClr val="FFFF00"/>
                          </a:solidFill>
                          <a:latin typeface="Cambria Math"/>
                        </a:rPr>
                        <m:t>т</m:t>
                      </m:r>
                    </m:oMath>
                  </m:oMathPara>
                </a14:m>
                <a:endParaRPr lang="ru-RU" sz="2400" baseline="-250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250400">
                <a:off x="1620543" y="1011586"/>
                <a:ext cx="496097" cy="453137"/>
              </a:xfrm>
              <a:prstGeom prst="rect">
                <a:avLst/>
              </a:prstGeom>
              <a:blipFill rotWithShape="1">
                <a:blip r:embed="rId5"/>
                <a:stretch>
                  <a:fillRect t="-19277" r="-2134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4583299" y="427212"/>
            <a:ext cx="41654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Связь импульса с реактивным движением:</a:t>
            </a:r>
            <a:endParaRPr lang="ru-RU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796136" y="1147994"/>
                <a:ext cx="1860125" cy="4531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𝑚</m:t>
                      </m:r>
                      <m:r>
                        <a:rPr lang="ru-RU" sz="2400" b="0" i="1" baseline="-25000" smtClean="0">
                          <a:latin typeface="Cambria Math"/>
                        </a:rPr>
                        <m:t>т</m:t>
                      </m:r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ru-RU" sz="2400" b="0" i="1" baseline="-25000" smtClean="0">
                          <a:latin typeface="Cambria Math"/>
                        </a:rPr>
                        <m:t>т</m:t>
                      </m:r>
                      <m:r>
                        <a:rPr lang="ru-RU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𝑚</m:t>
                      </m:r>
                      <m:r>
                        <a:rPr lang="ru-RU" sz="2400" b="0" i="1" baseline="-25000" smtClean="0">
                          <a:latin typeface="Cambria Math"/>
                        </a:rPr>
                        <m:t>г</m:t>
                      </m:r>
                      <m:acc>
                        <m:accPr>
                          <m:chr m:val="⃗"/>
                          <m:ctrlPr>
                            <a:rPr lang="ru-RU" sz="24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400" b="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ru-RU" sz="2400" b="0" i="1" baseline="-25000" smtClean="0">
                          <a:latin typeface="Cambria Math"/>
                        </a:rPr>
                        <m:t>г</m:t>
                      </m:r>
                    </m:oMath>
                  </m:oMathPara>
                </a14:m>
                <a:endParaRPr lang="ru-RU" sz="2400" baseline="-250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1147994"/>
                <a:ext cx="1860125" cy="453137"/>
              </a:xfrm>
              <a:prstGeom prst="rect">
                <a:avLst/>
              </a:prstGeom>
              <a:blipFill rotWithShape="1">
                <a:blip r:embed="rId6"/>
                <a:stretch>
                  <a:fillRect t="-18667" r="-15082" b="-1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Стрелка вниз 17"/>
          <p:cNvSpPr/>
          <p:nvPr/>
        </p:nvSpPr>
        <p:spPr>
          <a:xfrm>
            <a:off x="6549065" y="1722999"/>
            <a:ext cx="354266" cy="576064"/>
          </a:xfrm>
          <a:prstGeom prst="down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945215" y="2427735"/>
                <a:ext cx="1561966" cy="7248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40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40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ru-RU" sz="2400" b="0" i="1" baseline="-25000" smtClean="0">
                          <a:solidFill>
                            <a:srgbClr val="C00000"/>
                          </a:solidFill>
                          <a:latin typeface="Cambria Math"/>
                        </a:rPr>
                        <m:t>т</m:t>
                      </m:r>
                      <m:r>
                        <a:rPr lang="ru-RU" sz="24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24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𝑚</m:t>
                          </m:r>
                          <m:r>
                            <a:rPr lang="ru-RU" sz="2400" b="0" i="1" baseline="-25000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г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𝑚</m:t>
                          </m:r>
                          <m:r>
                            <a:rPr lang="ru-RU" sz="2400" b="0" i="1" baseline="-25000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т</m:t>
                          </m:r>
                        </m:den>
                      </m:f>
                      <m:acc>
                        <m:accPr>
                          <m:chr m:val="⃗"/>
                          <m:ctrlPr>
                            <a:rPr lang="ru-RU" sz="24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400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ru-RU" sz="2400" b="0" i="1" baseline="-25000" smtClean="0">
                          <a:solidFill>
                            <a:srgbClr val="C00000"/>
                          </a:solidFill>
                          <a:latin typeface="Cambria Math"/>
                        </a:rPr>
                        <m:t>г</m:t>
                      </m:r>
                    </m:oMath>
                  </m:oMathPara>
                </a14:m>
                <a:endParaRPr lang="ru-RU" sz="2400" baseline="-25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5215" y="2427735"/>
                <a:ext cx="1561966" cy="724878"/>
              </a:xfrm>
              <a:prstGeom prst="rect">
                <a:avLst/>
              </a:prstGeom>
              <a:blipFill rotWithShape="1">
                <a:blip r:embed="rId7"/>
                <a:stretch>
                  <a:fillRect b="-252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4590039" y="3291830"/>
            <a:ext cx="41519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Чем больше скорость газов тем больше скорость тела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52374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6" grpId="0"/>
      <p:bldP spid="17" grpId="0"/>
      <p:bldP spid="18" grpId="0" animBg="1"/>
      <p:bldP spid="19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59832" y="252663"/>
            <a:ext cx="30989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Реактивное движение</a:t>
            </a:r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18053" y="1264864"/>
            <a:ext cx="18998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«Само по себе»</a:t>
            </a:r>
            <a:endParaRPr lang="ru-RU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5466831" y="1264864"/>
            <a:ext cx="26266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Воздушно-реактивное</a:t>
            </a:r>
            <a:endParaRPr lang="ru-RU" sz="20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765" y="1651637"/>
            <a:ext cx="4104456" cy="308070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795" y="1787463"/>
            <a:ext cx="3960689" cy="28090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Штриховая стрелка вправо 10"/>
          <p:cNvSpPr/>
          <p:nvPr/>
        </p:nvSpPr>
        <p:spPr>
          <a:xfrm rot="12722695" flipH="1">
            <a:off x="5734539" y="739432"/>
            <a:ext cx="648072" cy="366159"/>
          </a:xfrm>
          <a:prstGeom prst="striped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Штриховая стрелка вправо 11"/>
          <p:cNvSpPr/>
          <p:nvPr/>
        </p:nvSpPr>
        <p:spPr>
          <a:xfrm rot="8900155">
            <a:off x="2735796" y="740620"/>
            <a:ext cx="648072" cy="366159"/>
          </a:xfrm>
          <a:prstGeom prst="striped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683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7" grpId="0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" name="Прямоугольник 7167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92" t="37323" r="45228" b="26009"/>
          <a:stretch/>
        </p:blipFill>
        <p:spPr>
          <a:xfrm>
            <a:off x="539552" y="307846"/>
            <a:ext cx="2376264" cy="4568162"/>
          </a:xfrm>
          <a:prstGeom prst="rect">
            <a:avLst/>
          </a:prstGeom>
        </p:spPr>
      </p:pic>
      <p:cxnSp>
        <p:nvCxnSpPr>
          <p:cNvPr id="10" name="Соединительная линия уступом 9"/>
          <p:cNvCxnSpPr/>
          <p:nvPr/>
        </p:nvCxnSpPr>
        <p:spPr>
          <a:xfrm rot="10800000">
            <a:off x="1742567" y="411163"/>
            <a:ext cx="1368152" cy="324034"/>
          </a:xfrm>
          <a:prstGeom prst="bentConnector3">
            <a:avLst>
              <a:gd name="adj1" fmla="val 30507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567446" y="995938"/>
            <a:ext cx="24204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1. Головная часть</a:t>
            </a:r>
            <a:endParaRPr lang="ru-RU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4567446" y="307846"/>
            <a:ext cx="35471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Устройство ракеты: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732257" y="385634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1</a:t>
            </a:r>
            <a:endParaRPr lang="ru-RU" sz="2000" dirty="0"/>
          </a:p>
        </p:txBody>
      </p:sp>
      <p:cxnSp>
        <p:nvCxnSpPr>
          <p:cNvPr id="24" name="Соединительная линия уступом 23"/>
          <p:cNvCxnSpPr/>
          <p:nvPr/>
        </p:nvCxnSpPr>
        <p:spPr>
          <a:xfrm rot="10800000">
            <a:off x="1727689" y="785744"/>
            <a:ext cx="1004569" cy="400110"/>
          </a:xfrm>
          <a:prstGeom prst="bentConnector3">
            <a:avLst>
              <a:gd name="adj1" fmla="val 42415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323663" y="785744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2</a:t>
            </a:r>
            <a:endParaRPr lang="ru-RU" sz="2000" dirty="0"/>
          </a:p>
        </p:txBody>
      </p:sp>
      <p:cxnSp>
        <p:nvCxnSpPr>
          <p:cNvPr id="33" name="Соединительная линия уступом 32"/>
          <p:cNvCxnSpPr/>
          <p:nvPr/>
        </p:nvCxnSpPr>
        <p:spPr>
          <a:xfrm rot="10800000">
            <a:off x="1742567" y="1652554"/>
            <a:ext cx="1368152" cy="324034"/>
          </a:xfrm>
          <a:prstGeom prst="bentConnector3">
            <a:avLst>
              <a:gd name="adj1" fmla="val 30507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Соединительная линия уступом 33"/>
          <p:cNvCxnSpPr/>
          <p:nvPr/>
        </p:nvCxnSpPr>
        <p:spPr>
          <a:xfrm rot="10800000">
            <a:off x="1796842" y="2593253"/>
            <a:ext cx="1368152" cy="324034"/>
          </a:xfrm>
          <a:prstGeom prst="bentConnector3">
            <a:avLst>
              <a:gd name="adj1" fmla="val 30507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2758600" y="1576479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3</a:t>
            </a:r>
            <a:endParaRPr lang="ru-RU" sz="2000" dirty="0"/>
          </a:p>
        </p:txBody>
      </p:sp>
      <p:sp>
        <p:nvSpPr>
          <p:cNvPr id="36" name="TextBox 35"/>
          <p:cNvSpPr txBox="1"/>
          <p:nvPr/>
        </p:nvSpPr>
        <p:spPr>
          <a:xfrm>
            <a:off x="2800137" y="255521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4</a:t>
            </a:r>
            <a:endParaRPr lang="ru-RU" sz="2000" dirty="0"/>
          </a:p>
        </p:txBody>
      </p:sp>
      <p:cxnSp>
        <p:nvCxnSpPr>
          <p:cNvPr id="37" name="Соединительная линия уступом 36"/>
          <p:cNvCxnSpPr/>
          <p:nvPr/>
        </p:nvCxnSpPr>
        <p:spPr>
          <a:xfrm rot="10800000">
            <a:off x="1954097" y="3508235"/>
            <a:ext cx="1368152" cy="324034"/>
          </a:xfrm>
          <a:prstGeom prst="bentConnector3">
            <a:avLst>
              <a:gd name="adj1" fmla="val 30507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2943158" y="343467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5</a:t>
            </a:r>
            <a:endParaRPr lang="ru-RU" sz="2000" dirty="0"/>
          </a:p>
        </p:txBody>
      </p:sp>
      <p:cxnSp>
        <p:nvCxnSpPr>
          <p:cNvPr id="39" name="Соединительная линия уступом 38"/>
          <p:cNvCxnSpPr/>
          <p:nvPr/>
        </p:nvCxnSpPr>
        <p:spPr>
          <a:xfrm rot="10800000">
            <a:off x="1746481" y="4570321"/>
            <a:ext cx="1368152" cy="324034"/>
          </a:xfrm>
          <a:prstGeom prst="bentConnector3">
            <a:avLst>
              <a:gd name="adj1" fmla="val 30507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754001" y="4518970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6</a:t>
            </a:r>
            <a:endParaRPr lang="ru-RU" sz="2000" dirty="0"/>
          </a:p>
        </p:txBody>
      </p:sp>
      <p:sp>
        <p:nvSpPr>
          <p:cNvPr id="41" name="TextBox 40"/>
          <p:cNvSpPr txBox="1"/>
          <p:nvPr/>
        </p:nvSpPr>
        <p:spPr>
          <a:xfrm>
            <a:off x="4572000" y="1597526"/>
            <a:ext cx="28004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2. Приборный отсек</a:t>
            </a:r>
            <a:endParaRPr lang="ru-RU" sz="2400" dirty="0"/>
          </a:p>
        </p:txBody>
      </p:sp>
      <p:sp>
        <p:nvSpPr>
          <p:cNvPr id="42" name="TextBox 41"/>
          <p:cNvSpPr txBox="1"/>
          <p:nvPr/>
        </p:nvSpPr>
        <p:spPr>
          <a:xfrm>
            <a:off x="4572000" y="2247480"/>
            <a:ext cx="2487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3. Бак с топливом</a:t>
            </a:r>
            <a:endParaRPr lang="ru-RU" sz="2400" dirty="0"/>
          </a:p>
        </p:txBody>
      </p:sp>
      <p:sp>
        <p:nvSpPr>
          <p:cNvPr id="43" name="TextBox 42"/>
          <p:cNvSpPr txBox="1"/>
          <p:nvPr/>
        </p:nvSpPr>
        <p:spPr>
          <a:xfrm>
            <a:off x="4572000" y="2955325"/>
            <a:ext cx="20186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4. Окислитель</a:t>
            </a:r>
            <a:endParaRPr lang="ru-RU" sz="2400" dirty="0"/>
          </a:p>
        </p:txBody>
      </p:sp>
      <p:sp>
        <p:nvSpPr>
          <p:cNvPr id="44" name="TextBox 43"/>
          <p:cNvSpPr txBox="1"/>
          <p:nvPr/>
        </p:nvSpPr>
        <p:spPr>
          <a:xfrm>
            <a:off x="4567446" y="3635435"/>
            <a:ext cx="14526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5. Насосы</a:t>
            </a:r>
            <a:endParaRPr lang="ru-RU" sz="2400" dirty="0"/>
          </a:p>
        </p:txBody>
      </p:sp>
      <p:sp>
        <p:nvSpPr>
          <p:cNvPr id="45" name="TextBox 44"/>
          <p:cNvSpPr txBox="1"/>
          <p:nvPr/>
        </p:nvSpPr>
        <p:spPr>
          <a:xfrm>
            <a:off x="4567446" y="4257360"/>
            <a:ext cx="12907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6</a:t>
            </a:r>
            <a:r>
              <a:rPr lang="ru-RU" sz="2400" dirty="0" smtClean="0"/>
              <a:t>. Сопло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83342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6" grpId="0"/>
      <p:bldP spid="35" grpId="0"/>
      <p:bldP spid="36" grpId="0"/>
      <p:bldP spid="38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241" y="304825"/>
            <a:ext cx="2700300" cy="38884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617247" y="4299942"/>
            <a:ext cx="25922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К. Э. Циолковский </a:t>
            </a:r>
          </a:p>
          <a:p>
            <a:pPr algn="ctr"/>
            <a:r>
              <a:rPr lang="ru-RU" sz="1600" dirty="0" smtClean="0"/>
              <a:t>17. 09. 1857 — 19. 09. 1935</a:t>
            </a:r>
            <a:endParaRPr lang="ru-RU" sz="1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851921" y="411163"/>
            <a:ext cx="489679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Российский </a:t>
            </a:r>
            <a:r>
              <a:rPr lang="ru-RU" sz="2400" dirty="0"/>
              <a:t>и советский учёный-самоучка и изобретатель, школьный учитель. Основоположник теоретической </a:t>
            </a:r>
            <a:r>
              <a:rPr lang="ru-RU" sz="2400" dirty="0" smtClean="0"/>
              <a:t>космонавтики.</a:t>
            </a:r>
            <a:endParaRPr 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860" b="87721" l="9903" r="8993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156" r="37926" b="37217"/>
          <a:stretch/>
        </p:blipFill>
        <p:spPr>
          <a:xfrm rot="3171688">
            <a:off x="5678198" y="1303090"/>
            <a:ext cx="873290" cy="4000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880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288" y="2167176"/>
            <a:ext cx="2624436" cy="830997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/>
              <a:t>Разработки</a:t>
            </a:r>
          </a:p>
          <a:p>
            <a:pPr algn="ctr"/>
            <a:r>
              <a:rPr lang="ru-RU" sz="2400" dirty="0" smtClean="0"/>
              <a:t>К. Э. Циолковского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289" y="396737"/>
            <a:ext cx="2624436" cy="707886"/>
          </a:xfrm>
          <a:prstGeom prst="rect">
            <a:avLst/>
          </a:prstGeom>
          <a:gradFill flip="none" rotWithShape="1">
            <a:gsLst>
              <a:gs pos="0">
                <a:srgbClr val="FFFF66">
                  <a:shade val="30000"/>
                  <a:satMod val="115000"/>
                </a:srgbClr>
              </a:gs>
              <a:gs pos="50000">
                <a:srgbClr val="FFFF66">
                  <a:shade val="67500"/>
                  <a:satMod val="115000"/>
                </a:srgbClr>
              </a:gs>
              <a:gs pos="100000">
                <a:srgbClr val="FFFF66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2000" dirty="0" smtClean="0"/>
              <a:t>теория полета тела </a:t>
            </a:r>
          </a:p>
          <a:p>
            <a:r>
              <a:rPr lang="ru-RU" sz="2000" dirty="0" smtClean="0"/>
              <a:t>переменной массы 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067944" y="1104623"/>
            <a:ext cx="4320480" cy="1015663"/>
          </a:xfrm>
          <a:prstGeom prst="rect">
            <a:avLst/>
          </a:prstGeom>
          <a:gradFill flip="none" rotWithShape="1">
            <a:gsLst>
              <a:gs pos="0">
                <a:srgbClr val="FFFF66">
                  <a:shade val="30000"/>
                  <a:satMod val="115000"/>
                </a:srgbClr>
              </a:gs>
              <a:gs pos="50000">
                <a:srgbClr val="FFFF66">
                  <a:shade val="67500"/>
                  <a:satMod val="115000"/>
                </a:srgbClr>
              </a:gs>
              <a:gs pos="100000">
                <a:srgbClr val="FFFF66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2000" dirty="0"/>
              <a:t>рассчитал запасы топлива, необходимые для преодоления силы земного притяжения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067944" y="2998173"/>
            <a:ext cx="4320480" cy="1007968"/>
          </a:xfrm>
          <a:prstGeom prst="rect">
            <a:avLst/>
          </a:prstGeom>
          <a:gradFill flip="none" rotWithShape="1">
            <a:gsLst>
              <a:gs pos="0">
                <a:srgbClr val="FFFF66">
                  <a:shade val="30000"/>
                  <a:satMod val="115000"/>
                </a:srgbClr>
              </a:gs>
              <a:gs pos="50000">
                <a:srgbClr val="FFFF66">
                  <a:shade val="67500"/>
                  <a:satMod val="115000"/>
                </a:srgbClr>
              </a:gs>
              <a:gs pos="100000">
                <a:srgbClr val="FFFF66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endParaRPr lang="ru-RU" sz="1050" dirty="0" smtClean="0"/>
          </a:p>
          <a:p>
            <a:r>
              <a:rPr lang="ru-RU" sz="2000" dirty="0" smtClean="0"/>
              <a:t>теория жидкостного реактивного двигателя</a:t>
            </a:r>
            <a:endParaRPr lang="en-US" sz="2000" dirty="0" smtClean="0"/>
          </a:p>
          <a:p>
            <a:endParaRPr lang="ru-RU" sz="900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402557" y="4005813"/>
            <a:ext cx="2641011" cy="707886"/>
          </a:xfrm>
          <a:prstGeom prst="rect">
            <a:avLst/>
          </a:prstGeom>
          <a:gradFill flip="none" rotWithShape="1">
            <a:gsLst>
              <a:gs pos="0">
                <a:srgbClr val="FFFF66">
                  <a:shade val="30000"/>
                  <a:satMod val="115000"/>
                </a:srgbClr>
              </a:gs>
              <a:gs pos="50000">
                <a:srgbClr val="FFFF66">
                  <a:shade val="67500"/>
                  <a:satMod val="115000"/>
                </a:srgbClr>
              </a:gs>
              <a:gs pos="100000">
                <a:srgbClr val="FFFF66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2000" dirty="0" smtClean="0"/>
              <a:t>теория </a:t>
            </a:r>
            <a:r>
              <a:rPr lang="ru-RU" sz="2000" dirty="0" err="1" smtClean="0"/>
              <a:t>многоступен-чатых</a:t>
            </a:r>
            <a:r>
              <a:rPr lang="ru-RU" sz="2000" dirty="0" smtClean="0"/>
              <a:t> ракет</a:t>
            </a:r>
            <a:endParaRPr lang="ru-RU" sz="2000" dirty="0"/>
          </a:p>
        </p:txBody>
      </p:sp>
      <p:sp>
        <p:nvSpPr>
          <p:cNvPr id="7" name="Штриховая стрелка вправо 6"/>
          <p:cNvSpPr/>
          <p:nvPr/>
        </p:nvSpPr>
        <p:spPr>
          <a:xfrm rot="16200000">
            <a:off x="1359062" y="1324422"/>
            <a:ext cx="696888" cy="576064"/>
          </a:xfrm>
          <a:prstGeom prst="stripedRigh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Штриховая стрелка вправо 7"/>
          <p:cNvSpPr/>
          <p:nvPr/>
        </p:nvSpPr>
        <p:spPr>
          <a:xfrm rot="5400000">
            <a:off x="1359061" y="3239797"/>
            <a:ext cx="696888" cy="576064"/>
          </a:xfrm>
          <a:prstGeom prst="stripedRigh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Штриховая стрелка вправо 8"/>
          <p:cNvSpPr/>
          <p:nvPr/>
        </p:nvSpPr>
        <p:spPr>
          <a:xfrm rot="19566093">
            <a:off x="3151981" y="1672866"/>
            <a:ext cx="696888" cy="576064"/>
          </a:xfrm>
          <a:prstGeom prst="stripedRigh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Штриховая стрелка вправо 9"/>
          <p:cNvSpPr/>
          <p:nvPr/>
        </p:nvSpPr>
        <p:spPr>
          <a:xfrm rot="2033907" flipV="1">
            <a:off x="3170688" y="2891353"/>
            <a:ext cx="696888" cy="576064"/>
          </a:xfrm>
          <a:prstGeom prst="stripedRigh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3295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86761" y="1066840"/>
            <a:ext cx="25202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tx2"/>
                </a:solidFill>
              </a:rPr>
              <a:t>П</a:t>
            </a:r>
            <a:r>
              <a:rPr lang="ru-RU" sz="2800" dirty="0" smtClean="0">
                <a:solidFill>
                  <a:schemeClr val="tx2"/>
                </a:solidFill>
              </a:rPr>
              <a:t>араллельный </a:t>
            </a:r>
            <a:endParaRPr lang="ru-RU" sz="2800" dirty="0">
              <a:solidFill>
                <a:schemeClr val="tx2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173436" y="1066840"/>
            <a:ext cx="31683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chemeClr val="tx2"/>
                </a:solidFill>
              </a:rPr>
              <a:t>Последовательный</a:t>
            </a:r>
            <a:endParaRPr lang="ru-RU" sz="2800" dirty="0">
              <a:solidFill>
                <a:schemeClr val="tx2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67744" y="118775"/>
            <a:ext cx="46688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Многоступенчатая ракета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2675" y="1590060"/>
            <a:ext cx="399663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несколько </a:t>
            </a:r>
            <a:r>
              <a:rPr lang="ru-RU" sz="2000" dirty="0"/>
              <a:t>реактивных двигателей работают </a:t>
            </a:r>
            <a:r>
              <a:rPr lang="ru-RU" sz="2000" dirty="0" smtClean="0"/>
              <a:t>одновременно 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771359" y="1590060"/>
            <a:ext cx="39606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реактивные </a:t>
            </a:r>
            <a:r>
              <a:rPr lang="ru-RU" sz="2000" dirty="0"/>
              <a:t>двигатели работают друг за </a:t>
            </a:r>
            <a:r>
              <a:rPr lang="ru-RU" sz="2000" dirty="0" smtClean="0"/>
              <a:t>другом</a:t>
            </a:r>
            <a:endParaRPr lang="ru-RU" sz="20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58214" y1="51713" x2="58214" y2="51713"/>
                        <a14:backgroundMark x1="95534" y1="99065" x2="95534" y2="99065"/>
                        <a14:backgroundMark x1="94258" y1="98754" x2="94258" y2="98754"/>
                        <a14:backgroundMark x1="92982" y1="99377" x2="92982" y2="99377"/>
                        <a14:backgroundMark x1="92185" y1="99377" x2="92185" y2="99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504417">
            <a:off x="627852" y="2502202"/>
            <a:ext cx="3671577" cy="1879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9886" r="89734">
                        <a14:backgroundMark x1="69962" y1="23539" x2="73764" y2="58598"/>
                        <a14:backgroundMark x1="23954" y1="36227" x2="25856" y2="686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78413">
            <a:off x="5907540" y="1756646"/>
            <a:ext cx="1688325" cy="3845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8" name="Прямая со стрелкой 27"/>
          <p:cNvCxnSpPr/>
          <p:nvPr/>
        </p:nvCxnSpPr>
        <p:spPr>
          <a:xfrm>
            <a:off x="5796136" y="703550"/>
            <a:ext cx="360040" cy="36329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flipH="1">
            <a:off x="2868717" y="703550"/>
            <a:ext cx="360040" cy="36329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5443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1776" y="339502"/>
            <a:ext cx="837693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C00000"/>
                </a:solidFill>
              </a:rPr>
              <a:t>Закон сохранения импульса</a:t>
            </a:r>
            <a:r>
              <a:rPr lang="ru-RU" sz="2400" dirty="0" smtClean="0"/>
              <a:t>:</a:t>
            </a:r>
            <a:r>
              <a:rPr lang="ru-RU" sz="2400" dirty="0" smtClean="0">
                <a:solidFill>
                  <a:srgbClr val="C00000"/>
                </a:solidFill>
              </a:rPr>
              <a:t> </a:t>
            </a:r>
            <a:r>
              <a:rPr lang="ru-RU" sz="2000" dirty="0"/>
              <a:t>векторная сумма импульсов тел, </a:t>
            </a:r>
            <a:r>
              <a:rPr lang="ru-RU" sz="2000" dirty="0" err="1" smtClean="0"/>
              <a:t>сос-тавляющих</a:t>
            </a:r>
            <a:r>
              <a:rPr lang="ru-RU" sz="2000" dirty="0" smtClean="0"/>
              <a:t> </a:t>
            </a:r>
            <a:r>
              <a:rPr lang="ru-RU" sz="2000" dirty="0"/>
              <a:t>замкнутую систему, не меняется с течением времени при </a:t>
            </a:r>
            <a:r>
              <a:rPr lang="ru-RU" sz="2000" dirty="0" err="1" smtClean="0"/>
              <a:t>лю-бых</a:t>
            </a:r>
            <a:r>
              <a:rPr lang="ru-RU" sz="2000" dirty="0" smtClean="0"/>
              <a:t> </a:t>
            </a:r>
            <a:r>
              <a:rPr lang="ru-RU" sz="2000" dirty="0"/>
              <a:t>движениях и </a:t>
            </a:r>
            <a:r>
              <a:rPr lang="ru-RU" sz="2000" dirty="0" smtClean="0"/>
              <a:t>взаимодействиях </a:t>
            </a:r>
            <a:r>
              <a:rPr lang="ru-RU" sz="2000" dirty="0"/>
              <a:t>этих </a:t>
            </a:r>
            <a:r>
              <a:rPr lang="ru-RU" sz="2000" dirty="0" smtClean="0"/>
              <a:t>тел.</a:t>
            </a:r>
            <a:endParaRPr lang="ru-RU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383532" y="3579862"/>
            <a:ext cx="83534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Реактивное движение </a:t>
            </a:r>
            <a:r>
              <a:rPr lang="ru-RU" sz="2000" dirty="0" smtClean="0"/>
              <a:t>— движение </a:t>
            </a:r>
            <a:r>
              <a:rPr lang="ru-RU" sz="2000" dirty="0"/>
              <a:t>тела, возникающее при отделении от тела его части с некоторой относительно тела </a:t>
            </a:r>
            <a:r>
              <a:rPr lang="ru-RU" sz="2000" dirty="0" smtClean="0"/>
              <a:t>скоростью.</a:t>
            </a: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1317081" y="1491630"/>
            <a:ext cx="64863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Для незамкнутой системы тел ЗСИ используется</a:t>
            </a:r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288" y="2571750"/>
            <a:ext cx="34566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Геометрическая сумма внешних сил равна нулю</a:t>
            </a:r>
            <a:endParaRPr lang="ru-RU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5358827" y="2571750"/>
            <a:ext cx="33508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 smtClean="0"/>
              <a:t>Время взаимодействия мало</a:t>
            </a:r>
          </a:p>
          <a:p>
            <a:pPr algn="ctr"/>
            <a:r>
              <a:rPr lang="ru-RU" sz="2000" dirty="0" smtClean="0"/>
              <a:t>(взрыв, удар, выстрел)</a:t>
            </a:r>
            <a:endParaRPr lang="ru-RU" sz="2000" dirty="0"/>
          </a:p>
        </p:txBody>
      </p:sp>
      <p:cxnSp>
        <p:nvCxnSpPr>
          <p:cNvPr id="8" name="Прямая со стрелкой 7"/>
          <p:cNvCxnSpPr>
            <a:endCxn id="5" idx="0"/>
          </p:cNvCxnSpPr>
          <p:nvPr/>
        </p:nvCxnSpPr>
        <p:spPr>
          <a:xfrm flipH="1">
            <a:off x="2123604" y="1953295"/>
            <a:ext cx="1152252" cy="61845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endCxn id="6" idx="0"/>
          </p:cNvCxnSpPr>
          <p:nvPr/>
        </p:nvCxnSpPr>
        <p:spPr>
          <a:xfrm>
            <a:off x="5940152" y="1953295"/>
            <a:ext cx="1094102" cy="61845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2279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536</TotalTime>
  <Words>904</Words>
  <Application>Microsoft Office PowerPoint</Application>
  <PresentationFormat>Экран (16:9)</PresentationFormat>
  <Paragraphs>125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41</cp:revision>
  <dcterms:created xsi:type="dcterms:W3CDTF">2013-10-28T07:33:01Z</dcterms:created>
  <dcterms:modified xsi:type="dcterms:W3CDTF">2013-10-31T07:41:50Z</dcterms:modified>
</cp:coreProperties>
</file>